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94" r:id="rId5"/>
    <p:sldId id="283" r:id="rId6"/>
    <p:sldId id="282" r:id="rId7"/>
    <p:sldId id="265" r:id="rId8"/>
    <p:sldId id="275" r:id="rId9"/>
    <p:sldId id="276" r:id="rId10"/>
    <p:sldId id="277" r:id="rId11"/>
    <p:sldId id="292" r:id="rId12"/>
    <p:sldId id="293" r:id="rId13"/>
    <p:sldId id="296" r:id="rId14"/>
    <p:sldId id="278" r:id="rId15"/>
    <p:sldId id="264" r:id="rId16"/>
    <p:sldId id="291" r:id="rId17"/>
    <p:sldId id="279" r:id="rId18"/>
    <p:sldId id="262" r:id="rId19"/>
    <p:sldId id="280" r:id="rId20"/>
    <p:sldId id="281" r:id="rId21"/>
    <p:sldId id="284" r:id="rId22"/>
    <p:sldId id="285" r:id="rId23"/>
    <p:sldId id="286" r:id="rId24"/>
    <p:sldId id="287" r:id="rId25"/>
    <p:sldId id="288" r:id="rId26"/>
    <p:sldId id="297" r:id="rId27"/>
    <p:sldId id="295" r:id="rId28"/>
    <p:sldId id="27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2BD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3" autoAdjust="0"/>
    <p:restoredTop sz="94660"/>
  </p:normalViewPr>
  <p:slideViewPr>
    <p:cSldViewPr>
      <p:cViewPr varScale="1">
        <p:scale>
          <a:sx n="88" d="100"/>
          <a:sy n="88" d="100"/>
        </p:scale>
        <p:origin x="-100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6282D92-CC0B-4357-9A40-5BF8764E7950}" type="datetimeFigureOut">
              <a:rPr lang="en-US" smtClean="0"/>
              <a:pPr/>
              <a:t>4/30/2010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282D92-CC0B-4357-9A40-5BF8764E7950}" type="datetimeFigureOut">
              <a:rPr lang="en-US" smtClean="0"/>
              <a:pPr/>
              <a:t>4/30/2010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282D92-CC0B-4357-9A40-5BF8764E7950}" type="datetimeFigureOut">
              <a:rPr lang="en-US" smtClean="0"/>
              <a:pPr/>
              <a:t>4/30/2010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282D92-CC0B-4357-9A40-5BF8764E7950}" type="datetimeFigureOut">
              <a:rPr lang="en-US" smtClean="0"/>
              <a:pPr/>
              <a:t>4/30/2010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282D92-CC0B-4357-9A40-5BF8764E7950}" type="datetimeFigureOut">
              <a:rPr lang="en-US" smtClean="0"/>
              <a:pPr/>
              <a:t>4/30/2010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6282D92-CC0B-4357-9A40-5BF8764E7950}" type="datetimeFigureOut">
              <a:rPr lang="en-US" smtClean="0"/>
              <a:pPr/>
              <a:t>4/30/2010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6282D92-CC0B-4357-9A40-5BF8764E7950}" type="datetimeFigureOut">
              <a:rPr lang="en-US" smtClean="0"/>
              <a:pPr/>
              <a:t>4/30/2010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6282D92-CC0B-4357-9A40-5BF8764E7950}" type="datetimeFigureOut">
              <a:rPr lang="en-US" smtClean="0"/>
              <a:pPr/>
              <a:t>4/30/2010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282D92-CC0B-4357-9A40-5BF8764E7950}" type="datetimeFigureOut">
              <a:rPr lang="en-US" smtClean="0"/>
              <a:pPr/>
              <a:t>4/30/2010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282D92-CC0B-4357-9A40-5BF8764E7950}" type="datetimeFigureOut">
              <a:rPr lang="en-US" smtClean="0"/>
              <a:pPr/>
              <a:t>4/30/2010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282D92-CC0B-4357-9A40-5BF8764E7950}" type="datetimeFigureOut">
              <a:rPr lang="en-US" smtClean="0"/>
              <a:pPr/>
              <a:t>4/30/2010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40C23A-AAB6-4C45-AF40-04E2E724EA4F}" type="slidenum">
              <a:rPr lang="en-GB" smtClean="0"/>
              <a:pPr/>
              <a:t>‹#›</a:t>
            </a:fld>
            <a:endParaRPr lang="en-GB"/>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282D92-CC0B-4357-9A40-5BF8764E7950}" type="datetimeFigureOut">
              <a:rPr lang="en-US" smtClean="0"/>
              <a:pPr/>
              <a:t>4/30/2010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40C23A-AAB6-4C45-AF40-04E2E724EA4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Sony\Desktop\Music%20Presentation\YouTube-%20Idlewild%20-%20A%20Little%20Descourage%20(Reading%20Festival%202000).wmv"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Users\Sony\Desktop\Music%20Presentation\11%20In%20Remote%20Part_Scottish%20Fiction-2.mp3" TargetMode="Externa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file:///C:\Users\Sony\Desktop\Music%20Presentation\10130952.wmv"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ideo" Target="file:///C:\Users\Sony\Desktop\Music%20Presentation\YouTube-%20Twin%20Atlantic%20'Lightspeed'.wmv"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ideo" Target="file:///C:\Users\Sony\Desktop\Music%20Presentation\YouTube-%20Twin%20Atlantic%20'What%20Is%20Light'.wmv"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Sony\Desktop\Music%20Presentation\YouTube-%20Twin%20Atlantic%20-%20You're%20Turning%20Into%20John%20Wayne%20(Album....wmv"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ideo" Target="file:///C:\Users\Sony\Desktop\Music%20Presentation\21636875.wmv"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audio" Target="file:///C:\Users\Sony\Desktop\Music%20Presentation\es-2.mp3" TargetMode="External"/><Relationship Id="rId7" Type="http://schemas.openxmlformats.org/officeDocument/2006/relationships/image" Target="../media/image5.jpeg"/><Relationship Id="rId2" Type="http://schemas.openxmlformats.org/officeDocument/2006/relationships/audio" Target="file:///C:\Users\Sony\Desktop\Music%20Presentation\for-2.mp3" TargetMode="External"/><Relationship Id="rId1" Type="http://schemas.openxmlformats.org/officeDocument/2006/relationships/audio" Target="file:///C:\Users\Sony\Desktop\Music%20Presentation\07%20When%20A%20Jealous%20Man%20Finds%20A%20Gun-2.mp3" TargetMode="External"/><Relationship Id="rId6" Type="http://schemas.openxmlformats.org/officeDocument/2006/relationships/image" Target="../media/image4.jpeg"/><Relationship Id="rId5" Type="http://schemas.openxmlformats.org/officeDocument/2006/relationships/image" Target="../media/image1.jpeg"/><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C:\Users\Sony\Desktop\Music%20Presentation\get_video.wmv"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C:\Users\Sony\Desktop\Music%20Presentation\YouTube-%20Muse%20-%20%20Glasgow%20Jam%20%5bPROSHOT%5d.wmv"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164307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smtClean="0">
                <a:latin typeface="Comic Sans MS" pitchFamily="66" charset="0"/>
              </a:rPr>
              <a:t>Ross </a:t>
            </a:r>
            <a:r>
              <a:rPr lang="en-GB" sz="6600" dirty="0" err="1" smtClean="0">
                <a:latin typeface="Comic Sans MS" pitchFamily="66" charset="0"/>
              </a:rPr>
              <a:t>McKillop</a:t>
            </a:r>
            <a:endParaRPr lang="en-GB" sz="6600" dirty="0">
              <a:latin typeface="Comic Sans MS" pitchFamily="66" charset="0"/>
            </a:endParaRPr>
          </a:p>
        </p:txBody>
      </p:sp>
      <p:sp>
        <p:nvSpPr>
          <p:cNvPr id="9" name="Rounded Rectangle 8"/>
          <p:cNvSpPr/>
          <p:nvPr/>
        </p:nvSpPr>
        <p:spPr>
          <a:xfrm>
            <a:off x="1785918" y="3000372"/>
            <a:ext cx="6215106" cy="1928826"/>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dirty="0" smtClean="0">
                <a:latin typeface="Comic Sans MS" pitchFamily="66" charset="0"/>
              </a:rPr>
              <a:t>Music In Scotland</a:t>
            </a:r>
            <a:endParaRPr lang="en-GB" sz="5400" dirty="0">
              <a:latin typeface="Comic Sans MS" pitchFamily="66" charset="0"/>
            </a:endParaRPr>
          </a:p>
        </p:txBody>
      </p:sp>
      <p:sp>
        <p:nvSpPr>
          <p:cNvPr id="5" name="Rounded Rectangle 4"/>
          <p:cNvSpPr/>
          <p:nvPr/>
        </p:nvSpPr>
        <p:spPr>
          <a:xfrm>
            <a:off x="1857356" y="5143512"/>
            <a:ext cx="5357850" cy="1500198"/>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dirty="0" smtClean="0">
                <a:latin typeface="Comic Sans MS" pitchFamily="66" charset="0"/>
              </a:rPr>
              <a:t>A Distant History?</a:t>
            </a:r>
            <a:endParaRPr lang="en-GB" sz="5400" dirty="0">
              <a:latin typeface="Comic Sans MS" pitchFamily="66" charset="0"/>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YouTube- Idlewild - A Little Descourage (Reading Festival 2000).wmv">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489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Popularity </a:t>
            </a:r>
            <a:r>
              <a:rPr lang="en-GB" sz="3200" dirty="0" err="1" smtClean="0">
                <a:latin typeface="Comic Sans MS" pitchFamily="66" charset="0"/>
              </a:rPr>
              <a:t>vs</a:t>
            </a:r>
            <a:r>
              <a:rPr lang="en-GB" sz="3200" dirty="0" smtClean="0">
                <a:latin typeface="Comic Sans MS" pitchFamily="66" charset="0"/>
              </a:rPr>
              <a:t> </a:t>
            </a:r>
            <a:r>
              <a:rPr lang="en-GB" sz="3200" dirty="0" err="1" smtClean="0">
                <a:latin typeface="Comic Sans MS" pitchFamily="66" charset="0"/>
              </a:rPr>
              <a:t>Proudness</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57356" y="2428868"/>
            <a:ext cx="6143668" cy="2954655"/>
          </a:xfrm>
          <a:prstGeom prst="rect">
            <a:avLst/>
          </a:prstGeom>
          <a:noFill/>
        </p:spPr>
        <p:txBody>
          <a:bodyPr wrap="square" rtlCol="0">
            <a:spAutoFit/>
          </a:bodyPr>
          <a:lstStyle/>
          <a:p>
            <a:r>
              <a:rPr lang="en-GB" sz="2400" dirty="0" smtClean="0">
                <a:solidFill>
                  <a:schemeClr val="bg1"/>
                </a:solidFill>
                <a:latin typeface="Comic Sans MS" pitchFamily="66" charset="0"/>
              </a:rPr>
              <a:t>82% of Scots are proud of Scottish music.</a:t>
            </a:r>
          </a:p>
          <a:p>
            <a:endParaRPr lang="en-GB" sz="2400" dirty="0" smtClean="0">
              <a:solidFill>
                <a:schemeClr val="bg1"/>
              </a:solidFill>
              <a:latin typeface="Comic Sans MS" pitchFamily="66" charset="0"/>
            </a:endParaRPr>
          </a:p>
          <a:p>
            <a:r>
              <a:rPr lang="en-GB" sz="2400" dirty="0" smtClean="0">
                <a:solidFill>
                  <a:schemeClr val="bg1"/>
                </a:solidFill>
                <a:latin typeface="Comic Sans MS" pitchFamily="66" charset="0"/>
              </a:rPr>
              <a:t>79% of Scots are proud of tartan</a:t>
            </a:r>
          </a:p>
          <a:p>
            <a:endParaRPr lang="en-GB" sz="2400" dirty="0" smtClean="0">
              <a:solidFill>
                <a:schemeClr val="bg1"/>
              </a:solidFill>
              <a:latin typeface="Comic Sans MS" pitchFamily="66" charset="0"/>
            </a:endParaRPr>
          </a:p>
          <a:p>
            <a:r>
              <a:rPr lang="en-GB" sz="2400" dirty="0" smtClean="0">
                <a:solidFill>
                  <a:schemeClr val="bg1"/>
                </a:solidFill>
                <a:latin typeface="Comic Sans MS" pitchFamily="66" charset="0"/>
              </a:rPr>
              <a:t>(</a:t>
            </a:r>
            <a:r>
              <a:rPr lang="en-GB" sz="2400" dirty="0" err="1" smtClean="0">
                <a:solidFill>
                  <a:schemeClr val="bg1"/>
                </a:solidFill>
                <a:latin typeface="Comic Sans MS" pitchFamily="66" charset="0"/>
              </a:rPr>
              <a:t>McCrone</a:t>
            </a:r>
            <a:r>
              <a:rPr lang="en-GB" sz="2400" dirty="0" smtClean="0">
                <a:solidFill>
                  <a:schemeClr val="bg1"/>
                </a:solidFill>
                <a:latin typeface="Comic Sans MS" pitchFamily="66" charset="0"/>
              </a:rPr>
              <a:t>, Understanding Scotland, 2001:147)</a:t>
            </a:r>
          </a:p>
          <a:p>
            <a:endParaRPr lang="en-GB" dirty="0"/>
          </a:p>
        </p:txBody>
      </p:sp>
      <p:sp>
        <p:nvSpPr>
          <p:cNvPr id="9" name="TextBox 8"/>
          <p:cNvSpPr txBox="1"/>
          <p:nvPr/>
        </p:nvSpPr>
        <p:spPr>
          <a:xfrm>
            <a:off x="2071670" y="5286388"/>
            <a:ext cx="4786346" cy="923330"/>
          </a:xfrm>
          <a:prstGeom prst="rect">
            <a:avLst/>
          </a:prstGeom>
          <a:noFill/>
        </p:spPr>
        <p:txBody>
          <a:bodyPr wrap="square" rtlCol="0">
            <a:spAutoFit/>
          </a:bodyPr>
          <a:lstStyle/>
          <a:p>
            <a:r>
              <a:rPr lang="en-GB" dirty="0" smtClean="0">
                <a:solidFill>
                  <a:schemeClr val="bg1"/>
                </a:solidFill>
                <a:latin typeface="Comic Sans MS" pitchFamily="66" charset="0"/>
              </a:rPr>
              <a:t>Scots may be proud of traditional music, but it does not make it popular or the authentic voice of the Scottish people.</a:t>
            </a:r>
            <a:endParaRPr lang="en-GB" dirty="0">
              <a:solidFill>
                <a:schemeClr val="bg1"/>
              </a:solidFill>
              <a:latin typeface="Comic Sans MS" pitchFamily="66" charset="0"/>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The Voice Of The People?</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714480" y="2285992"/>
            <a:ext cx="6072230" cy="3693319"/>
          </a:xfrm>
          <a:prstGeom prst="rect">
            <a:avLst/>
          </a:prstGeom>
          <a:noFill/>
        </p:spPr>
        <p:txBody>
          <a:bodyPr wrap="square" rtlCol="0">
            <a:spAutoFit/>
          </a:bodyPr>
          <a:lstStyle/>
          <a:p>
            <a:pPr algn="ctr"/>
            <a:r>
              <a:rPr lang="en-GB" sz="2600" dirty="0" smtClean="0">
                <a:solidFill>
                  <a:schemeClr val="bg1"/>
                </a:solidFill>
                <a:latin typeface="Comic Sans MS" pitchFamily="66" charset="0"/>
              </a:rPr>
              <a:t>...”The idea of folk music has had an extremely powerful hold on the imagination, for unlike pop music, it is held up as the authentic voice of the people.” (Barker, </a:t>
            </a:r>
            <a:r>
              <a:rPr lang="en-GB" sz="2600" i="1" dirty="0" smtClean="0">
                <a:solidFill>
                  <a:schemeClr val="bg1"/>
                </a:solidFill>
                <a:latin typeface="Comic Sans MS" pitchFamily="66" charset="0"/>
              </a:rPr>
              <a:t>Faking It</a:t>
            </a:r>
            <a:r>
              <a:rPr lang="en-GB" sz="2600" dirty="0" smtClean="0">
                <a:solidFill>
                  <a:schemeClr val="bg1"/>
                </a:solidFill>
                <a:latin typeface="Comic Sans MS" pitchFamily="66" charset="0"/>
              </a:rPr>
              <a:t>, 2007:65)</a:t>
            </a:r>
          </a:p>
          <a:p>
            <a:pPr algn="ctr"/>
            <a:endParaRPr lang="en-GB" sz="2600" dirty="0" smtClean="0">
              <a:solidFill>
                <a:schemeClr val="bg1"/>
              </a:solidFill>
              <a:latin typeface="Comic Sans MS" pitchFamily="66" charset="0"/>
            </a:endParaRPr>
          </a:p>
          <a:p>
            <a:pPr algn="ctr"/>
            <a:endParaRPr lang="en-GB" sz="2600" dirty="0" smtClean="0">
              <a:solidFill>
                <a:schemeClr val="bg1"/>
              </a:solidFill>
              <a:latin typeface="Comic Sans MS" pitchFamily="66" charset="0"/>
            </a:endParaRPr>
          </a:p>
          <a:p>
            <a:pPr algn="ctr"/>
            <a:r>
              <a:rPr lang="en-GB" sz="2600" dirty="0" smtClean="0">
                <a:solidFill>
                  <a:schemeClr val="bg1"/>
                </a:solidFill>
                <a:latin typeface="Comic Sans MS" pitchFamily="66" charset="0"/>
              </a:rPr>
              <a:t>What exactly is the authentic </a:t>
            </a:r>
          </a:p>
          <a:p>
            <a:pPr algn="ctr"/>
            <a:r>
              <a:rPr lang="en-GB" sz="2600" dirty="0" smtClean="0">
                <a:solidFill>
                  <a:schemeClr val="bg1"/>
                </a:solidFill>
                <a:latin typeface="Comic Sans MS" pitchFamily="66" charset="0"/>
              </a:rPr>
              <a:t>voice of the people?</a:t>
            </a: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How can we relate </a:t>
            </a:r>
          </a:p>
          <a:p>
            <a:pPr algn="ctr"/>
            <a:r>
              <a:rPr lang="en-GB" sz="3200" dirty="0" smtClean="0"/>
              <a:t>music to a place?</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928794" y="2285992"/>
            <a:ext cx="6000792" cy="3970318"/>
          </a:xfrm>
          <a:prstGeom prst="rect">
            <a:avLst/>
          </a:prstGeom>
          <a:noFill/>
        </p:spPr>
        <p:txBody>
          <a:bodyPr wrap="square" rtlCol="0">
            <a:spAutoFit/>
          </a:bodyPr>
          <a:lstStyle/>
          <a:p>
            <a:pPr>
              <a:buFont typeface="Arial" pitchFamily="34" charset="0"/>
              <a:buChar char="•"/>
            </a:pPr>
            <a:r>
              <a:rPr lang="en-GB" dirty="0" smtClean="0">
                <a:solidFill>
                  <a:schemeClr val="bg1"/>
                </a:solidFill>
                <a:latin typeface="Comic Sans MS" pitchFamily="66" charset="0"/>
              </a:rPr>
              <a:t> Spatial distribution of musical form, activities and performers.</a:t>
            </a:r>
          </a:p>
          <a:p>
            <a:pPr>
              <a:buFont typeface="Arial" pitchFamily="34" charset="0"/>
              <a:buChar char="•"/>
            </a:pPr>
            <a:r>
              <a:rPr lang="en-GB" dirty="0" smtClean="0">
                <a:solidFill>
                  <a:schemeClr val="bg1"/>
                </a:solidFill>
                <a:latin typeface="Comic Sans MS" pitchFamily="66" charset="0"/>
              </a:rPr>
              <a:t> Musical home locales and their extension, including relocation</a:t>
            </a:r>
          </a:p>
          <a:p>
            <a:pPr>
              <a:buFont typeface="Arial" pitchFamily="34" charset="0"/>
              <a:buChar char="•"/>
            </a:pPr>
            <a:r>
              <a:rPr lang="en-GB" dirty="0" smtClean="0">
                <a:solidFill>
                  <a:schemeClr val="bg1"/>
                </a:solidFill>
                <a:latin typeface="Comic Sans MS" pitchFamily="66" charset="0"/>
              </a:rPr>
              <a:t> The identification of the character and personality of places as gleaned from lyrics, melody, instrumentation, and the general ‘feel’ or sensory impact of the music. </a:t>
            </a:r>
          </a:p>
          <a:p>
            <a:pPr>
              <a:buFont typeface="Arial" pitchFamily="34" charset="0"/>
              <a:buChar char="•"/>
            </a:pPr>
            <a:r>
              <a:rPr lang="en-GB" dirty="0" smtClean="0">
                <a:solidFill>
                  <a:schemeClr val="bg1"/>
                </a:solidFill>
                <a:latin typeface="Comic Sans MS" pitchFamily="66" charset="0"/>
              </a:rPr>
              <a:t> Pertinent themes in music, such as the image of the city. </a:t>
            </a:r>
          </a:p>
          <a:p>
            <a:endParaRPr lang="en-GB" dirty="0" smtClean="0">
              <a:solidFill>
                <a:schemeClr val="bg1"/>
              </a:solidFill>
              <a:latin typeface="Comic Sans MS" pitchFamily="66" charset="0"/>
            </a:endParaRPr>
          </a:p>
          <a:p>
            <a:r>
              <a:rPr lang="en-GB" dirty="0" smtClean="0">
                <a:solidFill>
                  <a:schemeClr val="bg1"/>
                </a:solidFill>
                <a:latin typeface="Comic Sans MS" pitchFamily="66" charset="0"/>
              </a:rPr>
              <a:t>(</a:t>
            </a:r>
            <a:r>
              <a:rPr lang="en-GB" dirty="0" err="1" smtClean="0">
                <a:solidFill>
                  <a:schemeClr val="bg1"/>
                </a:solidFill>
                <a:latin typeface="Comic Sans MS" pitchFamily="66" charset="0"/>
              </a:rPr>
              <a:t>Shuker</a:t>
            </a:r>
            <a:r>
              <a:rPr lang="en-GB" dirty="0" smtClean="0">
                <a:solidFill>
                  <a:schemeClr val="bg1"/>
                </a:solidFill>
                <a:latin typeface="Comic Sans MS" pitchFamily="66" charset="0"/>
              </a:rPr>
              <a:t>, </a:t>
            </a:r>
            <a:r>
              <a:rPr lang="en-GB" i="1" dirty="0" smtClean="0">
                <a:solidFill>
                  <a:schemeClr val="bg1"/>
                </a:solidFill>
                <a:latin typeface="Comic Sans MS" pitchFamily="66" charset="0"/>
              </a:rPr>
              <a:t>Understanding Popular Music Culture</a:t>
            </a:r>
            <a:r>
              <a:rPr lang="en-GB" dirty="0" smtClean="0">
                <a:solidFill>
                  <a:schemeClr val="bg1"/>
                </a:solidFill>
                <a:latin typeface="Comic Sans MS" pitchFamily="66" charset="0"/>
              </a:rPr>
              <a:t>, 2008:197)</a:t>
            </a:r>
          </a:p>
          <a:p>
            <a:endParaRPr lang="en-GB" dirty="0"/>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A Celebration Of </a:t>
            </a:r>
            <a:r>
              <a:rPr lang="en-GB" sz="3200" dirty="0" err="1" smtClean="0">
                <a:latin typeface="Comic Sans MS" pitchFamily="66" charset="0"/>
              </a:rPr>
              <a:t>Scottishness</a:t>
            </a:r>
            <a:endParaRPr lang="en-GB" sz="3200" dirty="0" smtClean="0">
              <a:latin typeface="Comic Sans MS" pitchFamily="66" charset="0"/>
            </a:endParaRPr>
          </a:p>
          <a:p>
            <a:pPr algn="ctr"/>
            <a:r>
              <a:rPr lang="en-GB" sz="3200" dirty="0" smtClean="0">
                <a:latin typeface="Comic Sans MS" pitchFamily="66" charset="0"/>
              </a:rPr>
              <a:t>- Ballad of the Book</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928794" y="1357298"/>
            <a:ext cx="6215106" cy="5386090"/>
          </a:xfrm>
          <a:prstGeom prst="rect">
            <a:avLst/>
          </a:prstGeom>
          <a:noFill/>
        </p:spPr>
        <p:txBody>
          <a:bodyPr wrap="square" rtlCol="0">
            <a:spAutoFit/>
          </a:bodyPr>
          <a:lstStyle/>
          <a:p>
            <a:r>
              <a:rPr lang="en-GB" sz="2800" dirty="0" smtClean="0"/>
              <a:t/>
            </a:r>
            <a:br>
              <a:rPr lang="en-GB" sz="2800" dirty="0" smtClean="0"/>
            </a:br>
            <a:r>
              <a:rPr lang="en-GB" sz="2800" dirty="0" smtClean="0"/>
              <a:t/>
            </a:r>
            <a:br>
              <a:rPr lang="en-GB" sz="2800" dirty="0" smtClean="0"/>
            </a:br>
            <a:r>
              <a:rPr lang="en-GB" sz="2400" dirty="0" smtClean="0">
                <a:solidFill>
                  <a:schemeClr val="bg1"/>
                </a:solidFill>
              </a:rPr>
              <a:t>“</a:t>
            </a:r>
            <a:r>
              <a:rPr lang="en-GB" sz="2400" dirty="0" smtClean="0">
                <a:solidFill>
                  <a:schemeClr val="bg1"/>
                </a:solidFill>
                <a:latin typeface="Comic Sans MS" pitchFamily="66" charset="0"/>
              </a:rPr>
              <a:t>It’s a pretty good idea on paper – great Scottish writers and poets providing lyrics for great Scottish singers and bands to turn into their own kind of song. The fact that it actually became a record is a testament to the enthusiasm, talent and originality of everyone involved.</a:t>
            </a:r>
            <a:br>
              <a:rPr lang="en-GB" sz="2400" dirty="0" smtClean="0">
                <a:solidFill>
                  <a:schemeClr val="bg1"/>
                </a:solidFill>
                <a:latin typeface="Comic Sans MS" pitchFamily="66" charset="0"/>
              </a:rPr>
            </a:br>
            <a:r>
              <a:rPr lang="en-GB" sz="2400" dirty="0" smtClean="0">
                <a:solidFill>
                  <a:schemeClr val="bg1"/>
                </a:solidFill>
                <a:latin typeface="Comic Sans MS" pitchFamily="66" charset="0"/>
              </a:rPr>
              <a:t/>
            </a:r>
            <a:br>
              <a:rPr lang="en-GB" sz="2400" dirty="0" smtClean="0">
                <a:solidFill>
                  <a:schemeClr val="bg1"/>
                </a:solidFill>
                <a:latin typeface="Comic Sans MS" pitchFamily="66" charset="0"/>
              </a:rPr>
            </a:br>
            <a:r>
              <a:rPr lang="en-GB" sz="2400" dirty="0" smtClean="0">
                <a:solidFill>
                  <a:schemeClr val="bg1"/>
                </a:solidFill>
                <a:latin typeface="Comic Sans MS" pitchFamily="66" charset="0"/>
              </a:rPr>
              <a:t>These songs are all rooted in their </a:t>
            </a:r>
            <a:br>
              <a:rPr lang="en-GB" sz="2400" dirty="0" smtClean="0">
                <a:solidFill>
                  <a:schemeClr val="bg1"/>
                </a:solidFill>
                <a:latin typeface="Comic Sans MS" pitchFamily="66" charset="0"/>
              </a:rPr>
            </a:br>
            <a:r>
              <a:rPr lang="en-GB" sz="2400" dirty="0" smtClean="0">
                <a:solidFill>
                  <a:schemeClr val="bg1"/>
                </a:solidFill>
                <a:latin typeface="Comic Sans MS" pitchFamily="66" charset="0"/>
              </a:rPr>
              <a:t>own kind of </a:t>
            </a:r>
            <a:r>
              <a:rPr lang="en-GB" sz="2400" dirty="0" err="1" smtClean="0">
                <a:solidFill>
                  <a:schemeClr val="bg1"/>
                </a:solidFill>
                <a:latin typeface="Comic Sans MS" pitchFamily="66" charset="0"/>
              </a:rPr>
              <a:t>Scottishness</a:t>
            </a:r>
            <a:r>
              <a:rPr lang="en-GB" sz="2400" dirty="0" smtClean="0">
                <a:solidFill>
                  <a:schemeClr val="bg1"/>
                </a:solidFill>
                <a:latin typeface="Comic Sans MS" pitchFamily="66" charset="0"/>
              </a:rPr>
              <a:t>, and they</a:t>
            </a:r>
          </a:p>
          <a:p>
            <a:r>
              <a:rPr lang="en-GB" sz="2400" dirty="0" smtClean="0">
                <a:solidFill>
                  <a:schemeClr val="bg1"/>
                </a:solidFill>
                <a:latin typeface="Comic Sans MS" pitchFamily="66" charset="0"/>
              </a:rPr>
              <a:t> sing out in their own way.”</a:t>
            </a:r>
          </a:p>
          <a:p>
            <a:r>
              <a:rPr lang="en-GB" dirty="0" smtClean="0">
                <a:solidFill>
                  <a:schemeClr val="bg1"/>
                </a:solidFill>
                <a:latin typeface="Comic Sans MS" pitchFamily="66" charset="0"/>
                <a:cs typeface="Arial" pitchFamily="34" charset="0"/>
              </a:rPr>
              <a:t>                     (</a:t>
            </a:r>
            <a:r>
              <a:rPr lang="en-GB" dirty="0" err="1" smtClean="0">
                <a:solidFill>
                  <a:schemeClr val="bg1"/>
                </a:solidFill>
                <a:latin typeface="Comic Sans MS" pitchFamily="66" charset="0"/>
                <a:cs typeface="Arial" pitchFamily="34" charset="0"/>
              </a:rPr>
              <a:t>Roddy</a:t>
            </a:r>
            <a:r>
              <a:rPr lang="en-GB" dirty="0" smtClean="0">
                <a:solidFill>
                  <a:schemeClr val="bg1"/>
                </a:solidFill>
                <a:latin typeface="Comic Sans MS" pitchFamily="66" charset="0"/>
                <a:cs typeface="Arial" pitchFamily="34" charset="0"/>
              </a:rPr>
              <a:t> </a:t>
            </a:r>
            <a:r>
              <a:rPr lang="en-GB" dirty="0" err="1" smtClean="0">
                <a:solidFill>
                  <a:schemeClr val="bg1"/>
                </a:solidFill>
                <a:latin typeface="Comic Sans MS" pitchFamily="66" charset="0"/>
                <a:cs typeface="Arial" pitchFamily="34" charset="0"/>
              </a:rPr>
              <a:t>Woomble</a:t>
            </a:r>
            <a:r>
              <a:rPr lang="en-GB" dirty="0" smtClean="0">
                <a:solidFill>
                  <a:schemeClr val="bg1"/>
                </a:solidFill>
                <a:latin typeface="Comic Sans MS" pitchFamily="66" charset="0"/>
                <a:cs typeface="Arial" pitchFamily="34" charset="0"/>
              </a:rPr>
              <a:t>, Scottish Artist)</a:t>
            </a:r>
          </a:p>
        </p:txBody>
      </p:sp>
      <p:pic>
        <p:nvPicPr>
          <p:cNvPr id="9" name="Picture 8" descr="61CJzoRHRcL__SS500_.jpg"/>
          <p:cNvPicPr>
            <a:picLocks noChangeAspect="1"/>
          </p:cNvPicPr>
          <p:nvPr/>
        </p:nvPicPr>
        <p:blipFill>
          <a:blip r:embed="rId3" cstate="print"/>
          <a:stretch>
            <a:fillRect/>
          </a:stretch>
        </p:blipFill>
        <p:spPr>
          <a:xfrm>
            <a:off x="1785918" y="2071678"/>
            <a:ext cx="6286544" cy="4762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9"/>
                                        </p:tgtEl>
                                      </p:cBhvr>
                                    </p:animEffect>
                                    <p:set>
                                      <p:cBhvr>
                                        <p:cTn id="7"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3"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5" name="Rounded Rectangle 4"/>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1785918" y="1214422"/>
            <a:ext cx="6215106" cy="3857652"/>
          </a:xfrm>
          <a:prstGeom prst="roundRect">
            <a:avLst/>
          </a:prstGeom>
          <a:solidFill>
            <a:srgbClr val="072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1"/>
              </a:solidFill>
              <a:latin typeface="Arial" pitchFamily="34" charset="0"/>
              <a:cs typeface="Arial" pitchFamily="34" charset="0"/>
            </a:endParaRPr>
          </a:p>
        </p:txBody>
      </p:sp>
      <p:sp>
        <p:nvSpPr>
          <p:cNvPr id="6" name="TextBox 5"/>
          <p:cNvSpPr txBox="1"/>
          <p:nvPr/>
        </p:nvSpPr>
        <p:spPr>
          <a:xfrm>
            <a:off x="2857488" y="1318046"/>
            <a:ext cx="5857916" cy="5539978"/>
          </a:xfrm>
          <a:prstGeom prst="rect">
            <a:avLst/>
          </a:prstGeom>
          <a:noFill/>
        </p:spPr>
        <p:txBody>
          <a:bodyPr wrap="square" rtlCol="0">
            <a:spAutoFit/>
          </a:bodyPr>
          <a:lstStyle/>
          <a:p>
            <a:r>
              <a:rPr lang="en-GB" sz="2800" dirty="0" smtClean="0">
                <a:solidFill>
                  <a:schemeClr val="bg1"/>
                </a:solidFill>
                <a:latin typeface="Arial" pitchFamily="34" charset="0"/>
                <a:cs typeface="Arial" pitchFamily="34" charset="0"/>
              </a:rPr>
              <a:t>It isn't in the mirror</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It isn't on the page</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It's a red-hearted vibration</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Pushing through the walls</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Of dark imagination</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Finding no equation</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There's a Red Road rage</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But it's not road rage</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It's asylum seekers </a:t>
            </a:r>
          </a:p>
          <a:p>
            <a:r>
              <a:rPr lang="en-GB" sz="2800" dirty="0" smtClean="0">
                <a:solidFill>
                  <a:schemeClr val="bg1"/>
                </a:solidFill>
                <a:latin typeface="Arial" pitchFamily="34" charset="0"/>
                <a:cs typeface="Arial" pitchFamily="34" charset="0"/>
              </a:rPr>
              <a:t>engulfed by a grudge</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Scottish friction</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Scottish fiction</a:t>
            </a:r>
          </a:p>
          <a:p>
            <a:endParaRPr lang="en-GB" dirty="0"/>
          </a:p>
        </p:txBody>
      </p:sp>
      <p:pic>
        <p:nvPicPr>
          <p:cNvPr id="8" name="11 In Remote Part_Scottish Fiction-2.mp3">
            <a:hlinkClick r:id="" action="ppaction://media"/>
          </p:cNvPr>
          <p:cNvPicPr>
            <a:picLocks noRot="1" noChangeAspect="1"/>
          </p:cNvPicPr>
          <p:nvPr>
            <a:audioFile r:link="rId1"/>
          </p:nvPr>
        </p:nvPicPr>
        <p:blipFill>
          <a:blip r:embed="rId4" cstate="print">
            <a:duotone>
              <a:prstClr val="black"/>
              <a:schemeClr val="accent1">
                <a:tint val="45000"/>
                <a:satMod val="400000"/>
              </a:schemeClr>
            </a:duotone>
          </a:blip>
          <a:stretch>
            <a:fillRect/>
          </a:stretch>
        </p:blipFill>
        <p:spPr>
          <a:xfrm>
            <a:off x="285720" y="142852"/>
            <a:ext cx="304800" cy="304800"/>
          </a:xfrm>
          <a:prstGeom prst="rect">
            <a:avLst/>
          </a:prstGeom>
        </p:spPr>
      </p:pic>
      <p:sp>
        <p:nvSpPr>
          <p:cNvPr id="10" name="TextBox 9"/>
          <p:cNvSpPr txBox="1"/>
          <p:nvPr/>
        </p:nvSpPr>
        <p:spPr>
          <a:xfrm>
            <a:off x="2857488" y="1318046"/>
            <a:ext cx="4929222" cy="5539978"/>
          </a:xfrm>
          <a:prstGeom prst="rect">
            <a:avLst/>
          </a:prstGeom>
          <a:noFill/>
        </p:spPr>
        <p:txBody>
          <a:bodyPr wrap="square" rtlCol="0">
            <a:spAutoFit/>
          </a:bodyPr>
          <a:lstStyle/>
          <a:p>
            <a:r>
              <a:rPr lang="en-GB" sz="2800" dirty="0" smtClean="0">
                <a:solidFill>
                  <a:schemeClr val="bg1"/>
                </a:solidFill>
                <a:latin typeface="Arial" pitchFamily="34" charset="0"/>
                <a:cs typeface="Arial" pitchFamily="34" charset="0"/>
              </a:rPr>
              <a:t>It isn't in the castle</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It isn't in the mist</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It's a calling of the waters</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As they break to show</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The new Black Death</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With reactors aglow</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Do you think your security</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Can keep you in purity</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You will not shake us off </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above or below</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Scottish friction</a:t>
            </a:r>
            <a:br>
              <a:rPr lang="en-GB" sz="2800" dirty="0" smtClean="0">
                <a:solidFill>
                  <a:schemeClr val="bg1"/>
                </a:solidFill>
                <a:latin typeface="Arial" pitchFamily="34" charset="0"/>
                <a:cs typeface="Arial" pitchFamily="34" charset="0"/>
              </a:rPr>
            </a:br>
            <a:r>
              <a:rPr lang="en-GB" sz="2800" dirty="0" smtClean="0">
                <a:solidFill>
                  <a:schemeClr val="bg1"/>
                </a:solidFill>
                <a:latin typeface="Arial" pitchFamily="34" charset="0"/>
                <a:cs typeface="Arial" pitchFamily="34" charset="0"/>
              </a:rPr>
              <a:t>Scottish fiction</a:t>
            </a:r>
          </a:p>
          <a:p>
            <a:endParaRPr lang="en-GB"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par>
                          <p:cTn id="7" fill="hold">
                            <p:stCondLst>
                              <p:cond delay="0"/>
                            </p:stCondLst>
                            <p:childTnLst>
                              <p:par>
                                <p:cTn id="8" presetID="10" presetClass="entr" presetSubtype="0" fill="hold" grpId="0" nodeType="afterEffect">
                                  <p:stCondLst>
                                    <p:cond delay="10500"/>
                                  </p:stCondLst>
                                  <p:iterate type="wd">
                                    <p:tmPct val="10000"/>
                                  </p:iterate>
                                  <p:childTnLst>
                                    <p:set>
                                      <p:cBhvr>
                                        <p:cTn id="9" dur="1" fill="hold">
                                          <p:stCondLst>
                                            <p:cond delay="0"/>
                                          </p:stCondLst>
                                        </p:cTn>
                                        <p:tgtEl>
                                          <p:spTgt spid="6"/>
                                        </p:tgtEl>
                                        <p:attrNameLst>
                                          <p:attrName>style.visibility</p:attrName>
                                        </p:attrNameLst>
                                      </p:cBhvr>
                                      <p:to>
                                        <p:strVal val="visible"/>
                                      </p:to>
                                    </p:set>
                                    <p:animEffect transition="in" filter="fade">
                                      <p:cBhvr>
                                        <p:cTn id="10" dur="3000"/>
                                        <p:tgtEl>
                                          <p:spTgt spid="6"/>
                                        </p:tgtEl>
                                      </p:cBhvr>
                                    </p:animEffect>
                                  </p:childTnLst>
                                  <p:subTnLst>
                                    <p:set>
                                      <p:cBhvr override="childStyle">
                                        <p:cTn dur="1" fill="hold" display="0" masterRel="sameClick" afterEffect="1">
                                          <p:stCondLst>
                                            <p:cond evt="end" delay="0">
                                              <p:tn val="8"/>
                                            </p:cond>
                                          </p:stCondLst>
                                        </p:cTn>
                                        <p:tgtEl>
                                          <p:spTgt spid="6"/>
                                        </p:tgtEl>
                                        <p:attrNameLst>
                                          <p:attrName>style.visibility</p:attrName>
                                        </p:attrNameLst>
                                      </p:cBhvr>
                                      <p:to>
                                        <p:strVal val="hidden"/>
                                      </p:to>
                                    </p:set>
                                  </p:subTnLst>
                                </p:cTn>
                              </p:par>
                            </p:childTnLst>
                          </p:cTn>
                        </p:par>
                        <p:par>
                          <p:cTn id="11" fill="hold">
                            <p:stCondLst>
                              <p:cond delay="26700"/>
                            </p:stCondLst>
                            <p:childTnLst>
                              <p:par>
                                <p:cTn id="12" presetID="10" presetClass="entr" presetSubtype="0" fill="hold" grpId="0" nodeType="afterEffect">
                                  <p:stCondLst>
                                    <p:cond delay="2000"/>
                                  </p:stCondLst>
                                  <p:iterate type="wd">
                                    <p:tmPct val="10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3000"/>
                                        <p:tgtEl>
                                          <p:spTgt spid="10"/>
                                        </p:tgtEl>
                                      </p:cBhvr>
                                    </p:animEffect>
                                  </p:childTnLst>
                                  <p:subTnLst>
                                    <p:set>
                                      <p:cBhvr override="childStyle">
                                        <p:cTn dur="1" fill="hold" display="0" masterRel="sameClick" afterEffect="1">
                                          <p:stCondLst>
                                            <p:cond evt="end" delay="0">
                                              <p:tn val="12"/>
                                            </p:cond>
                                          </p:stCondLst>
                                        </p:cTn>
                                        <p:tgtEl>
                                          <p:spTgt spid="1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Prev" delay="0">
                      <p:tgtEl>
                        <p:sldTgt/>
                      </p:tgtEl>
                    </p:cond>
                    <p:cond evt="onStopAudio" delay="0">
                      <p:tgtEl>
                        <p:sldTgt/>
                      </p:tgtEl>
                    </p:cond>
                  </p:endCondLst>
                </p:cTn>
                <p:tgtEl>
                  <p:spTgt spid="8"/>
                </p:tgtEl>
              </p:cMediaNode>
            </p:audio>
          </p:childTnLst>
        </p:cTn>
      </p:par>
    </p:tnLst>
    <p:bldLst>
      <p:bldP spid="6"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A Celebration Of </a:t>
            </a:r>
            <a:r>
              <a:rPr lang="en-GB" sz="3200" dirty="0" err="1" smtClean="0">
                <a:latin typeface="Comic Sans MS" pitchFamily="66" charset="0"/>
              </a:rPr>
              <a:t>Scottishness</a:t>
            </a:r>
            <a:endParaRPr lang="en-GB" sz="3200" dirty="0" smtClean="0">
              <a:latin typeface="Comic Sans MS" pitchFamily="66" charset="0"/>
            </a:endParaRPr>
          </a:p>
          <a:p>
            <a:pPr algn="ctr"/>
            <a:r>
              <a:rPr lang="en-GB" sz="3200" dirty="0" smtClean="0">
                <a:latin typeface="Comic Sans MS" pitchFamily="66" charset="0"/>
              </a:rPr>
              <a:t>- </a:t>
            </a:r>
            <a:r>
              <a:rPr lang="en-GB" sz="3200" dirty="0" err="1" smtClean="0">
                <a:latin typeface="Comic Sans MS" pitchFamily="66" charset="0"/>
              </a:rPr>
              <a:t>Idlewild</a:t>
            </a:r>
            <a:r>
              <a:rPr lang="en-GB" sz="3200" dirty="0" smtClean="0">
                <a:latin typeface="Comic Sans MS" pitchFamily="66" charset="0"/>
              </a:rPr>
              <a:t> / Scottish Fiction</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571604" y="2188573"/>
            <a:ext cx="6072230" cy="5232202"/>
          </a:xfrm>
          <a:prstGeom prst="rect">
            <a:avLst/>
          </a:prstGeom>
          <a:noFill/>
        </p:spPr>
        <p:txBody>
          <a:bodyPr wrap="square" rtlCol="0">
            <a:spAutoFit/>
          </a:bodyPr>
          <a:lstStyle/>
          <a:p>
            <a:pPr algn="ctr"/>
            <a:r>
              <a:rPr lang="en-GB" i="1" dirty="0" smtClean="0">
                <a:solidFill>
                  <a:schemeClr val="bg1"/>
                </a:solidFill>
                <a:latin typeface="Comic Sans MS" pitchFamily="66" charset="0"/>
              </a:rPr>
              <a:t>“There's a red road rage, </a:t>
            </a:r>
            <a:br>
              <a:rPr lang="en-GB" i="1" dirty="0" smtClean="0">
                <a:solidFill>
                  <a:schemeClr val="bg1"/>
                </a:solidFill>
                <a:latin typeface="Comic Sans MS" pitchFamily="66" charset="0"/>
              </a:rPr>
            </a:br>
            <a:r>
              <a:rPr lang="en-GB" i="1" dirty="0" smtClean="0">
                <a:solidFill>
                  <a:schemeClr val="bg1"/>
                </a:solidFill>
                <a:latin typeface="Comic Sans MS" pitchFamily="66" charset="0"/>
              </a:rPr>
              <a:t>But it's not road rage </a:t>
            </a:r>
            <a:br>
              <a:rPr lang="en-GB" i="1" dirty="0" smtClean="0">
                <a:solidFill>
                  <a:schemeClr val="bg1"/>
                </a:solidFill>
                <a:latin typeface="Comic Sans MS" pitchFamily="66" charset="0"/>
              </a:rPr>
            </a:br>
            <a:r>
              <a:rPr lang="en-GB" i="1" dirty="0" smtClean="0">
                <a:solidFill>
                  <a:schemeClr val="bg1"/>
                </a:solidFill>
                <a:latin typeface="Comic Sans MS" pitchFamily="66" charset="0"/>
              </a:rPr>
              <a:t>It's asylum seekers engulfed by a grudge”</a:t>
            </a:r>
          </a:p>
          <a:p>
            <a:pPr algn="ctr"/>
            <a:endParaRPr lang="en-GB" dirty="0" smtClean="0">
              <a:solidFill>
                <a:schemeClr val="bg1"/>
              </a:solidFill>
              <a:latin typeface="Comic Sans MS" pitchFamily="66" charset="0"/>
            </a:endParaRPr>
          </a:p>
          <a:p>
            <a:pPr algn="ctr"/>
            <a:r>
              <a:rPr lang="en-GB" dirty="0" smtClean="0">
                <a:solidFill>
                  <a:schemeClr val="bg1"/>
                </a:solidFill>
                <a:latin typeface="Comic Sans MS" pitchFamily="66" charset="0"/>
              </a:rPr>
              <a:t>- Red road flats, where many asylum seekers stayed, met with profound racism. Is this a symbol for the whole country?</a:t>
            </a:r>
          </a:p>
          <a:p>
            <a:pPr algn="ctr"/>
            <a:endParaRPr lang="en-GB" dirty="0" smtClean="0">
              <a:solidFill>
                <a:schemeClr val="bg1"/>
              </a:solidFill>
              <a:latin typeface="Comic Sans MS" pitchFamily="66" charset="0"/>
            </a:endParaRPr>
          </a:p>
          <a:p>
            <a:pPr algn="ctr"/>
            <a:r>
              <a:rPr lang="en-GB" i="1" dirty="0" smtClean="0">
                <a:solidFill>
                  <a:schemeClr val="bg1"/>
                </a:solidFill>
                <a:latin typeface="Comic Sans MS" pitchFamily="66" charset="0"/>
              </a:rPr>
              <a:t>“It isn't in the castle, it isn't in the mist” </a:t>
            </a:r>
          </a:p>
          <a:p>
            <a:pPr algn="ctr"/>
            <a:endParaRPr lang="en-GB" dirty="0" smtClean="0">
              <a:solidFill>
                <a:schemeClr val="bg1"/>
              </a:solidFill>
              <a:latin typeface="Comic Sans MS" pitchFamily="66" charset="0"/>
            </a:endParaRPr>
          </a:p>
          <a:p>
            <a:pPr algn="ctr"/>
            <a:r>
              <a:rPr lang="en-GB" dirty="0" smtClean="0">
                <a:solidFill>
                  <a:schemeClr val="bg1"/>
                </a:solidFill>
                <a:latin typeface="Comic Sans MS" pitchFamily="66" charset="0"/>
              </a:rPr>
              <a:t>- It is not in the “</a:t>
            </a:r>
            <a:r>
              <a:rPr lang="en-GB" dirty="0" err="1" smtClean="0">
                <a:solidFill>
                  <a:schemeClr val="bg1"/>
                </a:solidFill>
                <a:latin typeface="Comic Sans MS" pitchFamily="66" charset="0"/>
              </a:rPr>
              <a:t>Tartanry</a:t>
            </a:r>
            <a:r>
              <a:rPr lang="en-GB" dirty="0" smtClean="0">
                <a:solidFill>
                  <a:schemeClr val="bg1"/>
                </a:solidFill>
                <a:latin typeface="Comic Sans MS" pitchFamily="66" charset="0"/>
              </a:rPr>
              <a:t>” elements that make</a:t>
            </a:r>
          </a:p>
          <a:p>
            <a:pPr algn="ctr"/>
            <a:r>
              <a:rPr lang="en-GB" dirty="0" smtClean="0">
                <a:solidFill>
                  <a:schemeClr val="bg1"/>
                </a:solidFill>
                <a:latin typeface="Comic Sans MS" pitchFamily="66" charset="0"/>
              </a:rPr>
              <a:t>Scotland what it is, its in all of us, </a:t>
            </a:r>
          </a:p>
          <a:p>
            <a:pPr algn="ctr"/>
            <a:r>
              <a:rPr lang="en-GB" dirty="0" smtClean="0">
                <a:solidFill>
                  <a:schemeClr val="bg1"/>
                </a:solidFill>
                <a:latin typeface="Comic Sans MS" pitchFamily="66" charset="0"/>
              </a:rPr>
              <a:t>and our social constructs.</a:t>
            </a:r>
          </a:p>
          <a:p>
            <a:pPr algn="ctr"/>
            <a:endParaRPr lang="en-GB" dirty="0" smtClean="0">
              <a:solidFill>
                <a:schemeClr val="bg1"/>
              </a:solidFill>
              <a:latin typeface="Comic Sans MS" pitchFamily="66" charset="0"/>
            </a:endParaRPr>
          </a:p>
          <a:p>
            <a:pPr algn="ctr"/>
            <a:r>
              <a:rPr lang="en-GB" dirty="0" smtClean="0">
                <a:solidFill>
                  <a:schemeClr val="bg1"/>
                </a:solidFill>
                <a:latin typeface="Comic Sans MS" pitchFamily="66" charset="0"/>
              </a:rPr>
              <a:t>The ideas behind Scottish Friction,</a:t>
            </a:r>
          </a:p>
          <a:p>
            <a:pPr algn="ctr"/>
            <a:r>
              <a:rPr lang="en-GB" dirty="0" smtClean="0">
                <a:solidFill>
                  <a:schemeClr val="bg1"/>
                </a:solidFill>
                <a:latin typeface="Comic Sans MS" pitchFamily="66" charset="0"/>
              </a:rPr>
              <a:t> are indeed Fiction</a:t>
            </a:r>
          </a:p>
          <a:p>
            <a:r>
              <a:rPr lang="en-GB" dirty="0" smtClean="0">
                <a:solidFill>
                  <a:schemeClr val="bg1"/>
                </a:solidFill>
              </a:rPr>
              <a:t> </a:t>
            </a:r>
            <a:r>
              <a:rPr lang="en-GB" sz="2800" dirty="0" smtClean="0"/>
              <a:t/>
            </a:r>
            <a:br>
              <a:rPr lang="en-GB" sz="2800" dirty="0" smtClean="0"/>
            </a:br>
            <a:endParaRPr lang="en-GB" sz="2800" dirty="0" smtClean="0">
              <a:solidFill>
                <a:schemeClr val="bg1"/>
              </a:solidFill>
              <a:latin typeface="Arial" pitchFamily="34" charset="0"/>
              <a:cs typeface="Arial" pitchFamily="34" charset="0"/>
            </a:endParaRPr>
          </a:p>
        </p:txBody>
      </p:sp>
      <p:pic>
        <p:nvPicPr>
          <p:cNvPr id="9" name="Picture 8" descr="Idlewild_-_The_Remote_Part_(Front).jpg"/>
          <p:cNvPicPr>
            <a:picLocks noChangeAspect="1"/>
          </p:cNvPicPr>
          <p:nvPr/>
        </p:nvPicPr>
        <p:blipFill>
          <a:blip r:embed="rId3" cstate="print"/>
          <a:stretch>
            <a:fillRect/>
          </a:stretch>
        </p:blipFill>
        <p:spPr>
          <a:xfrm>
            <a:off x="6929454" y="2071678"/>
            <a:ext cx="1157271" cy="1285884"/>
          </a:xfrm>
          <a:prstGeom prst="rect">
            <a:avLst/>
          </a:prstGeom>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Scottish Self Loathing?</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57356" y="2258319"/>
            <a:ext cx="6072230" cy="1384995"/>
          </a:xfrm>
          <a:prstGeom prst="rect">
            <a:avLst/>
          </a:prstGeom>
          <a:noFill/>
        </p:spPr>
        <p:txBody>
          <a:bodyPr wrap="square" rtlCol="0">
            <a:spAutoFit/>
          </a:bodyPr>
          <a:lstStyle/>
          <a:p>
            <a:pPr algn="ctr"/>
            <a:r>
              <a:rPr lang="en-GB" sz="2800" dirty="0" smtClean="0">
                <a:solidFill>
                  <a:schemeClr val="bg1"/>
                </a:solidFill>
                <a:latin typeface="Comic Sans MS" pitchFamily="66" charset="0"/>
                <a:cs typeface="Arial" pitchFamily="34" charset="0"/>
              </a:rPr>
              <a:t>Glasgow is arguably not the best city, with Sectarian violence and voted murder capital of Europe.</a:t>
            </a:r>
          </a:p>
        </p:txBody>
      </p:sp>
      <p:sp>
        <p:nvSpPr>
          <p:cNvPr id="10" name="TextBox 9"/>
          <p:cNvSpPr txBox="1"/>
          <p:nvPr/>
        </p:nvSpPr>
        <p:spPr>
          <a:xfrm>
            <a:off x="1928794" y="4776156"/>
            <a:ext cx="5214974" cy="1938992"/>
          </a:xfrm>
          <a:prstGeom prst="rect">
            <a:avLst/>
          </a:prstGeom>
          <a:noFill/>
        </p:spPr>
        <p:txBody>
          <a:bodyPr wrap="square" rtlCol="0">
            <a:spAutoFit/>
          </a:bodyPr>
          <a:lstStyle/>
          <a:p>
            <a:pPr algn="ctr"/>
            <a:r>
              <a:rPr lang="en-GB" sz="6000" dirty="0" smtClean="0">
                <a:solidFill>
                  <a:schemeClr val="bg1"/>
                </a:solidFill>
                <a:latin typeface="Comic Sans MS" pitchFamily="66" charset="0"/>
              </a:rPr>
              <a:t>Solution: Lets all leave!!!</a:t>
            </a:r>
            <a:endParaRPr lang="en-GB" sz="6000" dirty="0">
              <a:solidFill>
                <a:schemeClr val="bg1"/>
              </a:solidFill>
              <a:latin typeface="Comic Sans MS" pitchFamily="66"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10130952.wmv">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539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Flood Of Red</a:t>
            </a:r>
          </a:p>
          <a:p>
            <a:pPr algn="ctr"/>
            <a:r>
              <a:rPr lang="en-GB" sz="3200" dirty="0" smtClean="0">
                <a:latin typeface="Comic Sans MS" pitchFamily="66" charset="0"/>
              </a:rPr>
              <a:t>Leaving Everything Behind</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57356" y="2285992"/>
            <a:ext cx="6072230" cy="5139869"/>
          </a:xfrm>
          <a:prstGeom prst="rect">
            <a:avLst/>
          </a:prstGeom>
          <a:noFill/>
        </p:spPr>
        <p:txBody>
          <a:bodyPr wrap="square" rtlCol="0">
            <a:spAutoFit/>
          </a:bodyPr>
          <a:lstStyle/>
          <a:p>
            <a:pPr>
              <a:buFont typeface="Arial" pitchFamily="34" charset="0"/>
              <a:buChar char="•"/>
            </a:pPr>
            <a:r>
              <a:rPr lang="en-GB" sz="2000" dirty="0" smtClean="0">
                <a:solidFill>
                  <a:schemeClr val="bg1"/>
                </a:solidFill>
                <a:latin typeface="Comic Sans MS" pitchFamily="66" charset="0"/>
                <a:cs typeface="Arial" pitchFamily="34" charset="0"/>
              </a:rPr>
              <a:t> Whole album based on leaving Glasgow.</a:t>
            </a:r>
          </a:p>
          <a:p>
            <a:pPr>
              <a:buFont typeface="Arial" pitchFamily="34" charset="0"/>
              <a:buChar char="•"/>
            </a:pPr>
            <a:r>
              <a:rPr lang="en-GB" sz="2000" dirty="0" smtClean="0">
                <a:solidFill>
                  <a:schemeClr val="bg1"/>
                </a:solidFill>
                <a:latin typeface="Comic Sans MS" pitchFamily="66" charset="0"/>
                <a:cs typeface="Arial" pitchFamily="34" charset="0"/>
              </a:rPr>
              <a:t> How do we know it is Glasgow referred to and not anywhere in the world?</a:t>
            </a:r>
          </a:p>
          <a:p>
            <a:pPr lvl="1"/>
            <a:endParaRPr lang="en-GB" sz="2000" dirty="0" smtClean="0">
              <a:solidFill>
                <a:schemeClr val="bg1"/>
              </a:solidFill>
              <a:latin typeface="Comic Sans MS" pitchFamily="66" charset="0"/>
              <a:cs typeface="Arial" pitchFamily="34" charset="0"/>
            </a:endParaRPr>
          </a:p>
          <a:p>
            <a:pPr lvl="1"/>
            <a:r>
              <a:rPr lang="en-GB" sz="2000" dirty="0" smtClean="0">
                <a:solidFill>
                  <a:schemeClr val="bg1"/>
                </a:solidFill>
                <a:latin typeface="Comic Sans MS" pitchFamily="66" charset="0"/>
                <a:cs typeface="Arial" pitchFamily="34" charset="0"/>
              </a:rPr>
              <a:t>“Sleep, sleep, slip away,</a:t>
            </a:r>
          </a:p>
          <a:p>
            <a:pPr lvl="1"/>
            <a:r>
              <a:rPr lang="en-GB" sz="2000" dirty="0" smtClean="0">
                <a:solidFill>
                  <a:schemeClr val="bg1"/>
                </a:solidFill>
                <a:latin typeface="Comic Sans MS" pitchFamily="66" charset="0"/>
                <a:cs typeface="Arial" pitchFamily="34" charset="0"/>
              </a:rPr>
              <a:t>	these Glasgow city streets	</a:t>
            </a:r>
          </a:p>
          <a:p>
            <a:pPr lvl="1"/>
            <a:r>
              <a:rPr lang="en-GB" sz="2000" dirty="0" smtClean="0">
                <a:solidFill>
                  <a:schemeClr val="bg1"/>
                </a:solidFill>
                <a:latin typeface="Comic Sans MS" pitchFamily="66" charset="0"/>
                <a:cs typeface="Arial" pitchFamily="34" charset="0"/>
              </a:rPr>
              <a:t>		have never been so cold before”</a:t>
            </a:r>
          </a:p>
          <a:p>
            <a:pPr lvl="1"/>
            <a:r>
              <a:rPr lang="en-GB" sz="2000" dirty="0" smtClean="0">
                <a:solidFill>
                  <a:schemeClr val="bg1"/>
                </a:solidFill>
                <a:latin typeface="Comic Sans MS" pitchFamily="66" charset="0"/>
                <a:cs typeface="Arial" pitchFamily="34" charset="0"/>
              </a:rPr>
              <a:t>				(Little Lovers)</a:t>
            </a: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r>
              <a:rPr lang="en-GB" sz="1400" dirty="0" smtClean="0">
                <a:solidFill>
                  <a:schemeClr val="bg1"/>
                </a:solidFill>
                <a:latin typeface="Arial" pitchFamily="34" charset="0"/>
                <a:cs typeface="Arial" pitchFamily="34" charset="0"/>
              </a:rPr>
              <a:t/>
            </a:r>
            <a:br>
              <a:rPr lang="en-GB" sz="1400" dirty="0" smtClean="0">
                <a:solidFill>
                  <a:schemeClr val="bg1"/>
                </a:solidFill>
                <a:latin typeface="Arial" pitchFamily="34" charset="0"/>
                <a:cs typeface="Arial" pitchFamily="34" charset="0"/>
              </a:rPr>
            </a:br>
            <a:endParaRPr lang="en-GB" sz="1400" dirty="0" smtClean="0">
              <a:solidFill>
                <a:schemeClr val="bg1"/>
              </a:solidFill>
              <a:latin typeface="Arial" pitchFamily="34" charset="0"/>
              <a:cs typeface="Arial" pitchFamily="34" charset="0"/>
            </a:endParaRPr>
          </a:p>
        </p:txBody>
      </p:sp>
      <p:sp>
        <p:nvSpPr>
          <p:cNvPr id="9" name="TextBox 8"/>
          <p:cNvSpPr txBox="1"/>
          <p:nvPr/>
        </p:nvSpPr>
        <p:spPr>
          <a:xfrm>
            <a:off x="1928794" y="4786322"/>
            <a:ext cx="5214974" cy="1938992"/>
          </a:xfrm>
          <a:prstGeom prst="rect">
            <a:avLst/>
          </a:prstGeom>
          <a:noFill/>
        </p:spPr>
        <p:txBody>
          <a:bodyPr wrap="square" rtlCol="0">
            <a:spAutoFit/>
          </a:bodyPr>
          <a:lstStyle/>
          <a:p>
            <a:pPr>
              <a:buFont typeface="Arial" pitchFamily="34" charset="0"/>
              <a:buChar char="•"/>
            </a:pPr>
            <a:r>
              <a:rPr lang="en-GB" sz="2000" dirty="0" smtClean="0">
                <a:solidFill>
                  <a:schemeClr val="bg1"/>
                </a:solidFill>
                <a:latin typeface="Comic Sans MS" pitchFamily="66" charset="0"/>
              </a:rPr>
              <a:t>  Everything is upbeat, until ‘All Balance is Lost’ in the USA</a:t>
            </a:r>
          </a:p>
          <a:p>
            <a:pPr>
              <a:buFont typeface="Arial" pitchFamily="34" charset="0"/>
              <a:buChar char="•"/>
            </a:pPr>
            <a:r>
              <a:rPr lang="en-GB" sz="2000" dirty="0" smtClean="0">
                <a:solidFill>
                  <a:schemeClr val="bg1"/>
                </a:solidFill>
                <a:latin typeface="Comic Sans MS" pitchFamily="66" charset="0"/>
              </a:rPr>
              <a:t> Then comes the ‘Home, Run’.</a:t>
            </a:r>
          </a:p>
          <a:p>
            <a:pPr>
              <a:buFont typeface="Arial" pitchFamily="34" charset="0"/>
              <a:buChar char="•"/>
            </a:pPr>
            <a:r>
              <a:rPr lang="en-GB" sz="2000" dirty="0" smtClean="0">
                <a:solidFill>
                  <a:schemeClr val="bg1"/>
                </a:solidFill>
                <a:latin typeface="Comic Sans MS" pitchFamily="66" charset="0"/>
              </a:rPr>
              <a:t> Album ends on same song as beginning, but with extra verse.</a:t>
            </a:r>
          </a:p>
          <a:p>
            <a:r>
              <a:rPr lang="en-GB" sz="2000" dirty="0" smtClean="0">
                <a:solidFill>
                  <a:schemeClr val="bg1"/>
                </a:solidFill>
                <a:latin typeface="Comic Sans MS" pitchFamily="66" charset="0"/>
              </a:rPr>
              <a:t>“Mother and Father at ends of the town”</a:t>
            </a:r>
            <a:endParaRPr lang="en-GB" sz="2000" dirty="0">
              <a:solidFill>
                <a:schemeClr val="bg1"/>
              </a:solidFill>
              <a:latin typeface="Comic Sans MS" pitchFamily="66" charset="0"/>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resentation Backdrop.jpg"/>
          <p:cNvPicPr>
            <a:picLocks noChangeAspect="1"/>
          </p:cNvPicPr>
          <p:nvPr/>
        </p:nvPicPr>
        <p:blipFill>
          <a:blip r:embed="rId2" cstate="print"/>
          <a:stretch>
            <a:fillRect/>
          </a:stretch>
        </p:blipFill>
        <p:spPr>
          <a:xfrm>
            <a:off x="0" y="142852"/>
            <a:ext cx="9144000" cy="6715148"/>
          </a:xfrm>
          <a:prstGeom prst="rect">
            <a:avLst/>
          </a:prstGeom>
        </p:spPr>
      </p:pic>
      <p:pic>
        <p:nvPicPr>
          <p:cNvPr id="5" name="Picture 4" descr="big_pic_music.jpg"/>
          <p:cNvPicPr>
            <a:picLocks noChangeAspect="1"/>
          </p:cNvPicPr>
          <p:nvPr/>
        </p:nvPicPr>
        <p:blipFill>
          <a:blip r:embed="rId3" cstate="print"/>
          <a:stretch>
            <a:fillRect/>
          </a:stretch>
        </p:blipFill>
        <p:spPr>
          <a:xfrm>
            <a:off x="4929190" y="1071546"/>
            <a:ext cx="3214710" cy="3643338"/>
          </a:xfrm>
          <a:prstGeom prst="rect">
            <a:avLst/>
          </a:prstGeom>
        </p:spPr>
      </p:pic>
      <p:pic>
        <p:nvPicPr>
          <p:cNvPr id="4" name="Content Placeholder 3" descr="4511133804.jpg"/>
          <p:cNvPicPr>
            <a:picLocks noGrp="1" noChangeAspect="1"/>
          </p:cNvPicPr>
          <p:nvPr>
            <p:ph idx="1"/>
          </p:nvPr>
        </p:nvPicPr>
        <p:blipFill>
          <a:blip r:embed="rId4" cstate="print"/>
          <a:stretch>
            <a:fillRect/>
          </a:stretch>
        </p:blipFill>
        <p:spPr>
          <a:xfrm>
            <a:off x="1714480" y="1071546"/>
            <a:ext cx="3214710" cy="3643338"/>
          </a:xfrm>
        </p:spPr>
      </p:pic>
      <p:sp>
        <p:nvSpPr>
          <p:cNvPr id="7" name="Rounded Rectangle 6"/>
          <p:cNvSpPr/>
          <p:nvPr/>
        </p:nvSpPr>
        <p:spPr>
          <a:xfrm>
            <a:off x="1785918" y="4929198"/>
            <a:ext cx="5500726" cy="164307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dirty="0" smtClean="0">
                <a:latin typeface="Comic Sans MS" pitchFamily="66" charset="0"/>
              </a:rPr>
              <a:t>The Progression of Scottish Music</a:t>
            </a:r>
            <a:endParaRPr lang="en-GB" sz="4800" dirty="0">
              <a:latin typeface="Comic Sans MS" pitchFamily="66" charset="0"/>
            </a:endParaRPr>
          </a:p>
        </p:txBody>
      </p:sp>
      <p:sp>
        <p:nvSpPr>
          <p:cNvPr id="8" name="&quot;No&quot; Symbol 7"/>
          <p:cNvSpPr/>
          <p:nvPr/>
        </p:nvSpPr>
        <p:spPr>
          <a:xfrm>
            <a:off x="1714480" y="1071546"/>
            <a:ext cx="3143272" cy="3643338"/>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Flood Of Red</a:t>
            </a:r>
          </a:p>
          <a:p>
            <a:pPr algn="ctr"/>
            <a:r>
              <a:rPr lang="en-GB" sz="3200" dirty="0" smtClean="0">
                <a:latin typeface="Comic Sans MS" pitchFamily="66" charset="0"/>
              </a:rPr>
              <a:t>Leaving Everything Behind</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785918" y="2595177"/>
            <a:ext cx="6072230" cy="5262979"/>
          </a:xfrm>
          <a:prstGeom prst="rect">
            <a:avLst/>
          </a:prstGeom>
          <a:noFill/>
        </p:spPr>
        <p:txBody>
          <a:bodyPr wrap="square" rtlCol="0">
            <a:spAutoFit/>
          </a:bodyPr>
          <a:lstStyle/>
          <a:p>
            <a:pPr algn="ctr"/>
            <a:r>
              <a:rPr lang="en-GB" sz="2400" dirty="0" smtClean="0">
                <a:solidFill>
                  <a:schemeClr val="bg1"/>
                </a:solidFill>
                <a:latin typeface="Comic Sans MS" pitchFamily="66" charset="0"/>
                <a:cs typeface="Arial" pitchFamily="34" charset="0"/>
              </a:rPr>
              <a:t>Ultimately, we can leave and hope to find something better elsewhere, but we will always value our background, our heritage. That is something we can never find elsewhere, and thus, we really would need to “Leave Everything Behind” if we left our home town and nation.</a:t>
            </a: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r>
              <a:rPr lang="en-GB" sz="1400" dirty="0" smtClean="0">
                <a:solidFill>
                  <a:schemeClr val="bg1"/>
                </a:solidFill>
                <a:latin typeface="Arial" pitchFamily="34" charset="0"/>
                <a:cs typeface="Arial" pitchFamily="34" charset="0"/>
              </a:rPr>
              <a:t/>
            </a:r>
            <a:br>
              <a:rPr lang="en-GB" sz="1400" dirty="0" smtClean="0">
                <a:solidFill>
                  <a:schemeClr val="bg1"/>
                </a:solidFill>
                <a:latin typeface="Arial" pitchFamily="34" charset="0"/>
                <a:cs typeface="Arial" pitchFamily="34" charset="0"/>
              </a:rPr>
            </a:br>
            <a:endParaRPr lang="en-GB" sz="1400" dirty="0" smtClean="0">
              <a:solidFill>
                <a:schemeClr val="bg1"/>
              </a:solidFill>
              <a:latin typeface="Arial" pitchFamily="34" charset="0"/>
              <a:cs typeface="Arial" pitchFamily="34" charset="0"/>
            </a:endParaRPr>
          </a:p>
        </p:txBody>
      </p:sp>
      <p:pic>
        <p:nvPicPr>
          <p:cNvPr id="10" name="Picture 9" descr="Untitledf.jpg"/>
          <p:cNvPicPr>
            <a:picLocks noChangeAspect="1"/>
          </p:cNvPicPr>
          <p:nvPr/>
        </p:nvPicPr>
        <p:blipFill>
          <a:blip r:embed="rId3" cstate="print"/>
          <a:stretch>
            <a:fillRect/>
          </a:stretch>
        </p:blipFill>
        <p:spPr>
          <a:xfrm>
            <a:off x="4071934" y="5205448"/>
            <a:ext cx="1418071" cy="1509700"/>
          </a:xfrm>
          <a:prstGeom prst="rect">
            <a:avLst/>
          </a:prstGeom>
        </p:spPr>
      </p:pic>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Twin Atlantic – Still Scottish? </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785918" y="2595177"/>
            <a:ext cx="6072230" cy="5047536"/>
          </a:xfrm>
          <a:prstGeom prst="rect">
            <a:avLst/>
          </a:prstGeom>
          <a:noFill/>
        </p:spPr>
        <p:txBody>
          <a:bodyPr wrap="square" rtlCol="0">
            <a:spAutoFit/>
          </a:bodyPr>
          <a:lstStyle/>
          <a:p>
            <a:pPr lvl="1"/>
            <a:r>
              <a:rPr lang="en-GB" sz="2400" dirty="0" smtClean="0">
                <a:solidFill>
                  <a:schemeClr val="bg1"/>
                </a:solidFill>
                <a:latin typeface="Comic Sans MS" pitchFamily="66" charset="0"/>
                <a:cs typeface="Arial" pitchFamily="34" charset="0"/>
              </a:rPr>
              <a:t>Band come from Glasgow, wrote all songs in Glasgow, however, what is your take on the following clips?</a:t>
            </a:r>
          </a:p>
          <a:p>
            <a:pPr lvl="1"/>
            <a:endParaRPr lang="en-GB" sz="2400" dirty="0" smtClean="0">
              <a:solidFill>
                <a:schemeClr val="bg1"/>
              </a:solidFill>
              <a:latin typeface="Comic Sans MS" pitchFamily="66" charset="0"/>
              <a:cs typeface="Arial" pitchFamily="34" charset="0"/>
            </a:endParaRPr>
          </a:p>
          <a:p>
            <a:pPr lvl="1"/>
            <a:r>
              <a:rPr lang="en-GB" sz="2400" dirty="0" smtClean="0">
                <a:solidFill>
                  <a:schemeClr val="bg1"/>
                </a:solidFill>
                <a:latin typeface="Comic Sans MS" pitchFamily="66" charset="0"/>
                <a:cs typeface="Arial" pitchFamily="34" charset="0"/>
              </a:rPr>
              <a:t>Are they keeping their Scottish identity? Or merely pushing it to the side to be more mainstream?</a:t>
            </a: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endParaRPr lang="en-GB" sz="1400" dirty="0" smtClean="0">
              <a:solidFill>
                <a:schemeClr val="bg1"/>
              </a:solidFill>
              <a:latin typeface="Arial" pitchFamily="34" charset="0"/>
              <a:cs typeface="Arial" pitchFamily="34" charset="0"/>
            </a:endParaRPr>
          </a:p>
          <a:p>
            <a:pPr lvl="1"/>
            <a:r>
              <a:rPr lang="en-GB" sz="1400" dirty="0" smtClean="0">
                <a:solidFill>
                  <a:schemeClr val="bg1"/>
                </a:solidFill>
                <a:latin typeface="Arial" pitchFamily="34" charset="0"/>
                <a:cs typeface="Arial" pitchFamily="34" charset="0"/>
              </a:rPr>
              <a:t/>
            </a:r>
            <a:br>
              <a:rPr lang="en-GB" sz="1400" dirty="0" smtClean="0">
                <a:solidFill>
                  <a:schemeClr val="bg1"/>
                </a:solidFill>
                <a:latin typeface="Arial" pitchFamily="34" charset="0"/>
                <a:cs typeface="Arial" pitchFamily="34" charset="0"/>
              </a:rPr>
            </a:br>
            <a:endParaRPr lang="en-GB" sz="1400" dirty="0" smtClean="0">
              <a:solidFill>
                <a:schemeClr val="bg1"/>
              </a:solidFill>
              <a:latin typeface="Arial" pitchFamily="34" charset="0"/>
              <a:cs typeface="Arial" pitchFamily="34" charset="0"/>
            </a:endParaRPr>
          </a:p>
        </p:txBody>
      </p:sp>
      <p:pic>
        <p:nvPicPr>
          <p:cNvPr id="9" name="Picture 8" descr="ta.jpg"/>
          <p:cNvPicPr>
            <a:picLocks noChangeAspect="1"/>
          </p:cNvPicPr>
          <p:nvPr/>
        </p:nvPicPr>
        <p:blipFill>
          <a:blip r:embed="rId3" cstate="print"/>
          <a:stretch>
            <a:fillRect/>
          </a:stretch>
        </p:blipFill>
        <p:spPr>
          <a:xfrm>
            <a:off x="3786182" y="5212419"/>
            <a:ext cx="1643074" cy="1502729"/>
          </a:xfrm>
          <a:prstGeom prst="rect">
            <a:avLst/>
          </a:prstGeom>
        </p:spPr>
      </p:pic>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YouTube- Twin Atlantic 'Lightspeed'.wmv">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70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YouTube- Twin Atlantic 'What Is Light'.wmv">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634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YouTube- Twin Atlantic - You're Turning Into John Wayne (Album....wmv">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64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1636875.wmv">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529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Forgetting Your Identity </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928794" y="2214554"/>
            <a:ext cx="6000792" cy="2862322"/>
          </a:xfrm>
          <a:prstGeom prst="rect">
            <a:avLst/>
          </a:prstGeom>
          <a:noFill/>
        </p:spPr>
        <p:txBody>
          <a:bodyPr wrap="square" rtlCol="0">
            <a:spAutoFit/>
          </a:bodyPr>
          <a:lstStyle/>
          <a:p>
            <a:pPr algn="ctr"/>
            <a:r>
              <a:rPr lang="en-GB" sz="2000" dirty="0" smtClean="0">
                <a:solidFill>
                  <a:schemeClr val="bg1"/>
                </a:solidFill>
                <a:latin typeface="Comic Sans MS" pitchFamily="66" charset="0"/>
              </a:rPr>
              <a:t>“The country’s most famous bands and exports</a:t>
            </a:r>
          </a:p>
          <a:p>
            <a:pPr algn="ctr"/>
            <a:r>
              <a:rPr lang="en-GB" sz="2000" dirty="0" smtClean="0">
                <a:solidFill>
                  <a:schemeClr val="bg1"/>
                </a:solidFill>
                <a:latin typeface="Comic Sans MS" pitchFamily="66" charset="0"/>
              </a:rPr>
              <a:t>have had to leave Scotland to find success.” </a:t>
            </a:r>
          </a:p>
          <a:p>
            <a:pPr algn="ctr"/>
            <a:r>
              <a:rPr lang="en-US" sz="2000" dirty="0" smtClean="0">
                <a:solidFill>
                  <a:schemeClr val="bg1"/>
                </a:solidFill>
                <a:latin typeface="Comic Sans MS" pitchFamily="66" charset="0"/>
              </a:rPr>
              <a:t>(</a:t>
            </a:r>
            <a:r>
              <a:rPr lang="en-US" sz="2000" dirty="0" err="1" smtClean="0">
                <a:solidFill>
                  <a:schemeClr val="bg1"/>
                </a:solidFill>
                <a:latin typeface="Comic Sans MS" pitchFamily="66" charset="0"/>
              </a:rPr>
              <a:t>Cloonan</a:t>
            </a:r>
            <a:r>
              <a:rPr lang="en-US" sz="2000" dirty="0" smtClean="0">
                <a:solidFill>
                  <a:schemeClr val="bg1"/>
                </a:solidFill>
                <a:latin typeface="Comic Sans MS" pitchFamily="66" charset="0"/>
              </a:rPr>
              <a:t>, Williamson and </a:t>
            </a:r>
            <a:r>
              <a:rPr lang="en-US" sz="2000" dirty="0" err="1" smtClean="0">
                <a:solidFill>
                  <a:schemeClr val="bg1"/>
                </a:solidFill>
                <a:latin typeface="Comic Sans MS" pitchFamily="66" charset="0"/>
              </a:rPr>
              <a:t>Frith</a:t>
            </a:r>
            <a:r>
              <a:rPr lang="en-US" sz="2000" dirty="0" smtClean="0">
                <a:solidFill>
                  <a:schemeClr val="bg1"/>
                </a:solidFill>
                <a:latin typeface="Comic Sans MS" pitchFamily="66" charset="0"/>
              </a:rPr>
              <a:t>, </a:t>
            </a:r>
            <a:r>
              <a:rPr lang="en-US" sz="2000" i="1" dirty="0" smtClean="0">
                <a:solidFill>
                  <a:schemeClr val="bg1"/>
                </a:solidFill>
                <a:latin typeface="Comic Sans MS" pitchFamily="66" charset="0"/>
              </a:rPr>
              <a:t>Mapping the Music Industry in Scotland</a:t>
            </a:r>
            <a:r>
              <a:rPr lang="en-US" sz="2000" dirty="0" smtClean="0">
                <a:solidFill>
                  <a:schemeClr val="bg1"/>
                </a:solidFill>
                <a:latin typeface="Comic Sans MS" pitchFamily="66" charset="0"/>
              </a:rPr>
              <a:t>, 2002:12)</a:t>
            </a:r>
            <a:endParaRPr lang="en-GB" sz="2000" dirty="0" smtClean="0">
              <a:solidFill>
                <a:schemeClr val="bg1"/>
              </a:solidFill>
              <a:latin typeface="Comic Sans MS" pitchFamily="66" charset="0"/>
            </a:endParaRPr>
          </a:p>
          <a:p>
            <a:pPr algn="ctr"/>
            <a:endParaRPr lang="en-GB" sz="2000" dirty="0" smtClean="0">
              <a:solidFill>
                <a:schemeClr val="bg1"/>
              </a:solidFill>
              <a:latin typeface="Comic Sans MS" pitchFamily="66" charset="0"/>
            </a:endParaRPr>
          </a:p>
          <a:p>
            <a:pPr algn="ctr"/>
            <a:endParaRPr lang="en-GB" sz="2000" dirty="0" smtClean="0">
              <a:solidFill>
                <a:schemeClr val="bg1"/>
              </a:solidFill>
              <a:latin typeface="Comic Sans MS" pitchFamily="66" charset="0"/>
            </a:endParaRPr>
          </a:p>
          <a:p>
            <a:pPr algn="ctr"/>
            <a:r>
              <a:rPr lang="en-GB" sz="2000" dirty="0" smtClean="0">
                <a:solidFill>
                  <a:schemeClr val="bg1"/>
                </a:solidFill>
                <a:latin typeface="Comic Sans MS" pitchFamily="66" charset="0"/>
              </a:rPr>
              <a:t>Scotland does not have the population or economic sustenance for an artist to make it big by staying in Scotland.</a:t>
            </a:r>
            <a:endParaRPr lang="en-GB" dirty="0">
              <a:solidFill>
                <a:schemeClr val="bg1"/>
              </a:solidFill>
              <a:latin typeface="Comic Sans MS" pitchFamily="66" charset="0"/>
            </a:endParaRPr>
          </a:p>
        </p:txBody>
      </p: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Forgetting Your Roots </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928794" y="2214554"/>
            <a:ext cx="6000792" cy="1292662"/>
          </a:xfrm>
          <a:prstGeom prst="rect">
            <a:avLst/>
          </a:prstGeom>
          <a:noFill/>
        </p:spPr>
        <p:txBody>
          <a:bodyPr wrap="square" rtlCol="0">
            <a:spAutoFit/>
          </a:bodyPr>
          <a:lstStyle/>
          <a:p>
            <a:pPr algn="ctr"/>
            <a:r>
              <a:rPr lang="en-GB" sz="2000" dirty="0" smtClean="0">
                <a:solidFill>
                  <a:schemeClr val="bg1"/>
                </a:solidFill>
                <a:latin typeface="Comic Sans MS" pitchFamily="66" charset="0"/>
              </a:rPr>
              <a:t>“On becoming a megastar, he [Rod Stewart] relocated to Los Angeles and got more highlights in his hair” (Gardner, 2005:201)</a:t>
            </a:r>
          </a:p>
          <a:p>
            <a:pPr algn="ctr"/>
            <a:endParaRPr lang="en-GB" dirty="0"/>
          </a:p>
        </p:txBody>
      </p:sp>
      <p:pic>
        <p:nvPicPr>
          <p:cNvPr id="10" name="Picture 9" descr="rod-stewart1.jpg"/>
          <p:cNvPicPr>
            <a:picLocks noChangeAspect="1"/>
          </p:cNvPicPr>
          <p:nvPr/>
        </p:nvPicPr>
        <p:blipFill>
          <a:blip r:embed="rId3" cstate="print"/>
          <a:stretch>
            <a:fillRect/>
          </a:stretch>
        </p:blipFill>
        <p:spPr>
          <a:xfrm>
            <a:off x="2271696" y="3214686"/>
            <a:ext cx="4514882" cy="321471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What Will Be Looked At:</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57356" y="2428868"/>
            <a:ext cx="6143668" cy="3785652"/>
          </a:xfrm>
          <a:prstGeom prst="rect">
            <a:avLst/>
          </a:prstGeom>
          <a:noFill/>
        </p:spPr>
        <p:txBody>
          <a:bodyPr wrap="square" rtlCol="0">
            <a:spAutoFit/>
          </a:bodyPr>
          <a:lstStyle/>
          <a:p>
            <a:r>
              <a:rPr lang="en-GB" dirty="0" smtClean="0">
                <a:solidFill>
                  <a:schemeClr val="bg2"/>
                </a:solidFill>
                <a:latin typeface="Comic Sans MS" pitchFamily="66" charset="0"/>
              </a:rPr>
              <a:t>The Myths Of Scottish Music</a:t>
            </a:r>
          </a:p>
          <a:p>
            <a:r>
              <a:rPr lang="en-GB" dirty="0" smtClean="0">
                <a:solidFill>
                  <a:schemeClr val="bg2"/>
                </a:solidFill>
                <a:latin typeface="Comic Sans MS" pitchFamily="66" charset="0"/>
              </a:rPr>
              <a:t>       - Where its born is not necessarily where its ‘from’</a:t>
            </a:r>
          </a:p>
          <a:p>
            <a:r>
              <a:rPr lang="en-GB" dirty="0" smtClean="0">
                <a:solidFill>
                  <a:schemeClr val="bg2"/>
                </a:solidFill>
                <a:latin typeface="Comic Sans MS" pitchFamily="66" charset="0"/>
              </a:rPr>
              <a:t>Is ‘</a:t>
            </a:r>
            <a:r>
              <a:rPr lang="en-GB" dirty="0" err="1" smtClean="0">
                <a:solidFill>
                  <a:schemeClr val="bg2"/>
                </a:solidFill>
                <a:latin typeface="Comic Sans MS" pitchFamily="66" charset="0"/>
              </a:rPr>
              <a:t>Scottishness</a:t>
            </a:r>
            <a:r>
              <a:rPr lang="en-GB" dirty="0" smtClean="0">
                <a:solidFill>
                  <a:schemeClr val="bg2"/>
                </a:solidFill>
                <a:latin typeface="Comic Sans MS" pitchFamily="66" charset="0"/>
              </a:rPr>
              <a:t>’ in Music Definable?</a:t>
            </a:r>
          </a:p>
          <a:p>
            <a:r>
              <a:rPr lang="en-GB" dirty="0" smtClean="0">
                <a:solidFill>
                  <a:schemeClr val="bg2"/>
                </a:solidFill>
                <a:latin typeface="Comic Sans MS" pitchFamily="66" charset="0"/>
              </a:rPr>
              <a:t>Is Music Blind? </a:t>
            </a:r>
          </a:p>
          <a:p>
            <a:endParaRPr lang="en-GB" dirty="0" smtClean="0">
              <a:solidFill>
                <a:schemeClr val="bg2"/>
              </a:solidFill>
              <a:latin typeface="Comic Sans MS" pitchFamily="66" charset="0"/>
            </a:endParaRPr>
          </a:p>
          <a:p>
            <a:endParaRPr lang="en-GB" dirty="0" smtClean="0">
              <a:solidFill>
                <a:schemeClr val="bg2"/>
              </a:solidFill>
              <a:latin typeface="Comic Sans MS" pitchFamily="66" charset="0"/>
            </a:endParaRPr>
          </a:p>
          <a:p>
            <a:endParaRPr lang="en-GB" dirty="0" smtClean="0">
              <a:solidFill>
                <a:schemeClr val="bg2"/>
              </a:solidFill>
              <a:latin typeface="Comic Sans MS" pitchFamily="66" charset="0"/>
            </a:endParaRPr>
          </a:p>
          <a:p>
            <a:r>
              <a:rPr lang="en-GB" dirty="0" smtClean="0">
                <a:solidFill>
                  <a:schemeClr val="bg2"/>
                </a:solidFill>
                <a:latin typeface="Comic Sans MS" pitchFamily="66" charset="0"/>
              </a:rPr>
              <a:t>Case Studies (To Tie In With Themes Of The Module):</a:t>
            </a:r>
          </a:p>
          <a:p>
            <a:endParaRPr lang="en-GB" dirty="0" smtClean="0">
              <a:solidFill>
                <a:schemeClr val="bg2"/>
              </a:solidFill>
              <a:latin typeface="Comic Sans MS" pitchFamily="66" charset="0"/>
            </a:endParaRPr>
          </a:p>
          <a:p>
            <a:r>
              <a:rPr lang="en-GB" sz="2000" dirty="0" smtClean="0">
                <a:solidFill>
                  <a:schemeClr val="bg2"/>
                </a:solidFill>
                <a:latin typeface="Comic Sans MS" pitchFamily="66" charset="0"/>
              </a:rPr>
              <a:t>Scottish Celebration -      </a:t>
            </a:r>
            <a:r>
              <a:rPr lang="en-GB" sz="2000" dirty="0" err="1" smtClean="0">
                <a:solidFill>
                  <a:schemeClr val="bg2"/>
                </a:solidFill>
                <a:latin typeface="Comic Sans MS" pitchFamily="66" charset="0"/>
              </a:rPr>
              <a:t>Idlewild</a:t>
            </a:r>
            <a:endParaRPr lang="en-GB" sz="2000" dirty="0" smtClean="0">
              <a:solidFill>
                <a:schemeClr val="bg2"/>
              </a:solidFill>
              <a:latin typeface="Comic Sans MS" pitchFamily="66" charset="0"/>
            </a:endParaRPr>
          </a:p>
          <a:p>
            <a:r>
              <a:rPr lang="en-GB" sz="2000" dirty="0" smtClean="0">
                <a:solidFill>
                  <a:schemeClr val="bg2"/>
                </a:solidFill>
                <a:latin typeface="Comic Sans MS" pitchFamily="66" charset="0"/>
              </a:rPr>
              <a:t>Scottish Self-Loathing –  Flood Of Red</a:t>
            </a:r>
          </a:p>
          <a:p>
            <a:r>
              <a:rPr lang="en-GB" sz="2000" dirty="0" smtClean="0">
                <a:solidFill>
                  <a:schemeClr val="bg2"/>
                </a:solidFill>
                <a:latin typeface="Comic Sans MS" pitchFamily="66" charset="0"/>
              </a:rPr>
              <a:t>Scottish Identity –          Twin Atlantic</a:t>
            </a:r>
          </a:p>
          <a:p>
            <a:endParaRPr lang="en-GB" dirty="0"/>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5"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pic>
        <p:nvPicPr>
          <p:cNvPr id="4" name="07 When A Jealous Man Finds A Gun-2.mp3">
            <a:hlinkClick r:id="" action="ppaction://media"/>
          </p:cNvPr>
          <p:cNvPicPr>
            <a:picLocks noRot="1" noChangeAspect="1"/>
          </p:cNvPicPr>
          <p:nvPr>
            <a:audioFile r:link="rId1"/>
          </p:nvPr>
        </p:nvPicPr>
        <p:blipFill>
          <a:blip r:embed="rId6" cstate="print"/>
          <a:stretch>
            <a:fillRect/>
          </a:stretch>
        </p:blipFill>
        <p:spPr>
          <a:xfrm>
            <a:off x="2571736" y="1142984"/>
            <a:ext cx="4643470" cy="2000264"/>
          </a:xfrm>
          <a:prstGeom prst="rect">
            <a:avLst/>
          </a:prstGeom>
        </p:spPr>
      </p:pic>
      <p:pic>
        <p:nvPicPr>
          <p:cNvPr id="5" name="for-2.mp3">
            <a:hlinkClick r:id="" action="ppaction://media"/>
          </p:cNvPr>
          <p:cNvPicPr>
            <a:picLocks noRot="1" noChangeAspect="1"/>
          </p:cNvPicPr>
          <p:nvPr>
            <a:audioFile r:link="rId2"/>
          </p:nvPr>
        </p:nvPicPr>
        <p:blipFill>
          <a:blip r:embed="rId7" cstate="print"/>
          <a:stretch>
            <a:fillRect/>
          </a:stretch>
        </p:blipFill>
        <p:spPr>
          <a:xfrm>
            <a:off x="2571736" y="3143248"/>
            <a:ext cx="4643470" cy="1785950"/>
          </a:xfrm>
          <a:prstGeom prst="rect">
            <a:avLst/>
          </a:prstGeom>
        </p:spPr>
      </p:pic>
      <p:pic>
        <p:nvPicPr>
          <p:cNvPr id="6" name="es-2.mp3">
            <a:hlinkClick r:id="" action="ppaction://media"/>
          </p:cNvPr>
          <p:cNvPicPr>
            <a:picLocks noRot="1" noChangeAspect="1"/>
          </p:cNvPicPr>
          <p:nvPr>
            <a:audioFile r:link="rId3"/>
          </p:nvPr>
        </p:nvPicPr>
        <p:blipFill>
          <a:blip r:embed="rId8" cstate="print"/>
          <a:stretch>
            <a:fillRect/>
          </a:stretch>
        </p:blipFill>
        <p:spPr>
          <a:xfrm>
            <a:off x="2571736" y="4918229"/>
            <a:ext cx="4643470" cy="1868357"/>
          </a:xfrm>
          <a:prstGeom prst="rect">
            <a:avLst/>
          </a:prstGeom>
        </p:spPr>
      </p:pic>
    </p:spTree>
  </p:cSld>
  <p:clrMapOvr>
    <a:masterClrMapping/>
  </p:clrMapOvr>
  <p:transition>
    <p:fade thruBlk="1"/>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837"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0005"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14" restart="whenNotActive" fill="hold" evtFilter="cancelBubble" nodeType="interactiveSeq">
                <p:stCondLst>
                  <p:cond evt="onClick" delay="0">
                    <p:tgtEl>
                      <p:spTgt spid="6"/>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2063" fill="hold"/>
                                        <p:tgtEl>
                                          <p:spTgt spid="6"/>
                                        </p:tgtEl>
                                      </p:cBhvr>
                                    </p:cmd>
                                  </p:childTnLst>
                                </p:cTn>
                              </p:par>
                            </p:childTnLst>
                          </p:cTn>
                        </p:par>
                      </p:childTnLst>
                    </p:cTn>
                  </p:par>
                </p:childTnLst>
              </p:cTn>
              <p:nextCondLst>
                <p:cond evt="onClick" delay="0">
                  <p:tgtEl>
                    <p:spTgt spid="6"/>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et_video.wmv">
            <a:hlinkClick r:id="" action="ppaction://media"/>
          </p:cNvPr>
          <p:cNvPicPr>
            <a:picLocks noGrp="1" noRot="1" noChangeAspect="1"/>
          </p:cNvPicPr>
          <p:nvPr>
            <p:ph idx="1"/>
            <a:videoFile r:link="rId1"/>
          </p:nvPr>
        </p:nvPicPr>
        <p:blipFill>
          <a:blip r:embed="rId3" cstate="print"/>
          <a:stretch>
            <a:fillRect/>
          </a:stretch>
        </p:blipFill>
        <p:spPr>
          <a:xfrm>
            <a:off x="-6379" y="0"/>
            <a:ext cx="9150379"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23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YouTube- Muse -  Glasgow Jam [PROSHOT].wmv">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598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Is Scottish Music More Than The Stereotype?</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57356" y="2285992"/>
            <a:ext cx="6072230" cy="4247317"/>
          </a:xfrm>
          <a:prstGeom prst="rect">
            <a:avLst/>
          </a:prstGeom>
          <a:noFill/>
        </p:spPr>
        <p:txBody>
          <a:bodyPr wrap="square" rtlCol="0">
            <a:spAutoFit/>
          </a:bodyPr>
          <a:lstStyle/>
          <a:p>
            <a:r>
              <a:rPr lang="en-GB" dirty="0" smtClean="0">
                <a:solidFill>
                  <a:schemeClr val="bg1"/>
                </a:solidFill>
                <a:latin typeface="Arial" pitchFamily="34" charset="0"/>
                <a:cs typeface="Arial" pitchFamily="34" charset="0"/>
              </a:rPr>
              <a:t>“If you find Scottish music sold as ‘ethnic’ or ‘world’ music, its focus may turn out to be extremely narrow. In 2003, </a:t>
            </a:r>
            <a:r>
              <a:rPr lang="en-GB" i="1" dirty="0" smtClean="0">
                <a:solidFill>
                  <a:schemeClr val="bg1"/>
                </a:solidFill>
                <a:latin typeface="Arial" pitchFamily="34" charset="0"/>
                <a:cs typeface="Arial" pitchFamily="34" charset="0"/>
              </a:rPr>
              <a:t>The Rough Guide To Scottish Music </a:t>
            </a:r>
            <a:r>
              <a:rPr lang="en-GB" dirty="0" smtClean="0">
                <a:solidFill>
                  <a:schemeClr val="bg1"/>
                </a:solidFill>
                <a:latin typeface="Arial" pitchFamily="34" charset="0"/>
                <a:cs typeface="Arial" pitchFamily="34" charset="0"/>
              </a:rPr>
              <a:t>ignored classical, rock, pop and </a:t>
            </a:r>
            <a:r>
              <a:rPr lang="en-GB" dirty="0" err="1" smtClean="0">
                <a:solidFill>
                  <a:schemeClr val="bg1"/>
                </a:solidFill>
                <a:latin typeface="Arial" pitchFamily="34" charset="0"/>
                <a:cs typeface="Arial" pitchFamily="34" charset="0"/>
              </a:rPr>
              <a:t>electronica</a:t>
            </a:r>
            <a:r>
              <a:rPr lang="en-GB" dirty="0" smtClean="0">
                <a:solidFill>
                  <a:schemeClr val="bg1"/>
                </a:solidFill>
                <a:latin typeface="Arial" pitchFamily="34" charset="0"/>
                <a:cs typeface="Arial" pitchFamily="34" charset="0"/>
              </a:rPr>
              <a:t> in favour of 100 per cent folk music, reducing Scotland to the ‘ethic’ flavour of the national objective...”</a:t>
            </a:r>
          </a:p>
          <a:p>
            <a:r>
              <a:rPr lang="en-GB" i="1" dirty="0" smtClean="0">
                <a:solidFill>
                  <a:schemeClr val="bg1"/>
                </a:solidFill>
                <a:latin typeface="Arial" pitchFamily="34" charset="0"/>
                <a:cs typeface="Arial" pitchFamily="34" charset="0"/>
              </a:rPr>
              <a:t>“</a:t>
            </a:r>
            <a:r>
              <a:rPr lang="en-GB" dirty="0" smtClean="0">
                <a:solidFill>
                  <a:schemeClr val="bg1"/>
                </a:solidFill>
                <a:latin typeface="Arial" pitchFamily="34" charset="0"/>
                <a:cs typeface="Arial" pitchFamily="34" charset="0"/>
              </a:rPr>
              <a:t>For </a:t>
            </a:r>
            <a:r>
              <a:rPr lang="en-GB" i="1" dirty="0" smtClean="0">
                <a:solidFill>
                  <a:schemeClr val="bg1"/>
                </a:solidFill>
                <a:latin typeface="Arial" pitchFamily="34" charset="0"/>
                <a:cs typeface="Arial" pitchFamily="34" charset="0"/>
              </a:rPr>
              <a:t>The Rough Guide, </a:t>
            </a:r>
          </a:p>
          <a:p>
            <a:r>
              <a:rPr lang="en-GB" dirty="0" smtClean="0">
                <a:solidFill>
                  <a:schemeClr val="bg1"/>
                </a:solidFill>
                <a:latin typeface="Arial" pitchFamily="34" charset="0"/>
                <a:cs typeface="Arial" pitchFamily="34" charset="0"/>
              </a:rPr>
              <a:t>bagpipes, fiddles and drums are ‘Scottish music’, but </a:t>
            </a:r>
            <a:r>
              <a:rPr lang="en-GB" dirty="0" err="1" smtClean="0">
                <a:solidFill>
                  <a:schemeClr val="bg1"/>
                </a:solidFill>
                <a:latin typeface="Arial" pitchFamily="34" charset="0"/>
                <a:cs typeface="Arial" pitchFamily="34" charset="0"/>
              </a:rPr>
              <a:t>tabla</a:t>
            </a:r>
            <a:r>
              <a:rPr lang="en-GB" dirty="0" smtClean="0">
                <a:solidFill>
                  <a:schemeClr val="bg1"/>
                </a:solidFill>
                <a:latin typeface="Arial" pitchFamily="34" charset="0"/>
                <a:cs typeface="Arial" pitchFamily="34" charset="0"/>
              </a:rPr>
              <a:t>, bass guitars and laptops are not.”</a:t>
            </a:r>
          </a:p>
          <a:p>
            <a:endParaRPr lang="en-GB" i="1" dirty="0" smtClean="0">
              <a:solidFill>
                <a:schemeClr val="bg1"/>
              </a:solidFill>
              <a:latin typeface="Arial" pitchFamily="34" charset="0"/>
              <a:cs typeface="Arial" pitchFamily="34" charset="0"/>
            </a:endParaRPr>
          </a:p>
          <a:p>
            <a:r>
              <a:rPr lang="en-GB" dirty="0" smtClean="0">
                <a:solidFill>
                  <a:schemeClr val="bg1"/>
                </a:solidFill>
                <a:latin typeface="Arial" pitchFamily="34" charset="0"/>
                <a:cs typeface="Arial" pitchFamily="34" charset="0"/>
              </a:rPr>
              <a:t>“Fortunately, Scottish music itself provides the</a:t>
            </a:r>
            <a:br>
              <a:rPr lang="en-GB" dirty="0" smtClean="0">
                <a:solidFill>
                  <a:schemeClr val="bg1"/>
                </a:solidFill>
                <a:latin typeface="Arial" pitchFamily="34" charset="0"/>
                <a:cs typeface="Arial" pitchFamily="34" charset="0"/>
              </a:rPr>
            </a:br>
            <a:r>
              <a:rPr lang="en-GB" dirty="0" smtClean="0">
                <a:solidFill>
                  <a:schemeClr val="bg1"/>
                </a:solidFill>
                <a:latin typeface="Arial" pitchFamily="34" charset="0"/>
                <a:cs typeface="Arial" pitchFamily="34" charset="0"/>
              </a:rPr>
              <a:t> antidote to this nonsense, all you have to do is </a:t>
            </a:r>
            <a:br>
              <a:rPr lang="en-GB" dirty="0" smtClean="0">
                <a:solidFill>
                  <a:schemeClr val="bg1"/>
                </a:solidFill>
                <a:latin typeface="Arial" pitchFamily="34" charset="0"/>
                <a:cs typeface="Arial" pitchFamily="34" charset="0"/>
              </a:rPr>
            </a:br>
            <a:r>
              <a:rPr lang="en-GB" dirty="0" smtClean="0">
                <a:solidFill>
                  <a:schemeClr val="bg1"/>
                </a:solidFill>
                <a:latin typeface="Arial" pitchFamily="34" charset="0"/>
                <a:cs typeface="Arial" pitchFamily="34" charset="0"/>
              </a:rPr>
              <a:t>listen to it.”</a:t>
            </a:r>
          </a:p>
          <a:p>
            <a:endParaRPr lang="en-GB" dirty="0" smtClean="0">
              <a:solidFill>
                <a:schemeClr val="bg1"/>
              </a:solidFill>
              <a:latin typeface="Arial" pitchFamily="34" charset="0"/>
              <a:cs typeface="Arial" pitchFamily="34" charset="0"/>
            </a:endParaRPr>
          </a:p>
          <a:p>
            <a:r>
              <a:rPr lang="en-GB" sz="1400" dirty="0" smtClean="0">
                <a:solidFill>
                  <a:schemeClr val="bg1"/>
                </a:solidFill>
                <a:latin typeface="Arial" pitchFamily="34" charset="0"/>
                <a:cs typeface="Arial" pitchFamily="34" charset="0"/>
              </a:rPr>
              <a:t>(Gardner, </a:t>
            </a:r>
            <a:r>
              <a:rPr lang="en-GB" sz="1400" i="1" dirty="0" smtClean="0">
                <a:solidFill>
                  <a:schemeClr val="bg1"/>
                </a:solidFill>
                <a:latin typeface="Arial" pitchFamily="34" charset="0"/>
                <a:cs typeface="Arial" pitchFamily="34" charset="0"/>
              </a:rPr>
              <a:t>Modern Scottish Culture</a:t>
            </a:r>
            <a:r>
              <a:rPr lang="en-GB" sz="1400" dirty="0" smtClean="0">
                <a:solidFill>
                  <a:schemeClr val="bg1"/>
                </a:solidFill>
                <a:latin typeface="Arial" pitchFamily="34" charset="0"/>
                <a:cs typeface="Arial" pitchFamily="34" charset="0"/>
              </a:rPr>
              <a:t>, 2005:192)</a:t>
            </a:r>
            <a:endParaRPr lang="en-GB" sz="1400" dirty="0">
              <a:solidFill>
                <a:schemeClr val="bg1"/>
              </a:solidFill>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BBC Radio 1 – </a:t>
            </a:r>
          </a:p>
          <a:p>
            <a:pPr algn="ctr"/>
            <a:r>
              <a:rPr lang="en-GB" sz="3200" dirty="0" smtClean="0">
                <a:latin typeface="Comic Sans MS" pitchFamily="66" charset="0"/>
              </a:rPr>
              <a:t>Introducing Scotland</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57356" y="2285992"/>
            <a:ext cx="6072230" cy="4401205"/>
          </a:xfrm>
          <a:prstGeom prst="rect">
            <a:avLst/>
          </a:prstGeom>
          <a:noFill/>
        </p:spPr>
        <p:txBody>
          <a:bodyPr wrap="square" rtlCol="0">
            <a:spAutoFit/>
          </a:bodyPr>
          <a:lstStyle/>
          <a:p>
            <a:r>
              <a:rPr lang="en-GB" sz="2800" u="sng" dirty="0" smtClean="0">
                <a:solidFill>
                  <a:schemeClr val="bg1"/>
                </a:solidFill>
                <a:latin typeface="Comic Sans MS" pitchFamily="66" charset="0"/>
                <a:cs typeface="Arial" pitchFamily="34" charset="0"/>
              </a:rPr>
              <a:t>Genres: </a:t>
            </a:r>
          </a:p>
          <a:p>
            <a:pPr lvl="1" algn="ctr"/>
            <a:r>
              <a:rPr lang="en-GB" sz="2800" dirty="0" smtClean="0">
                <a:solidFill>
                  <a:schemeClr val="bg1"/>
                </a:solidFill>
                <a:latin typeface="Comic Sans MS" pitchFamily="66" charset="0"/>
                <a:cs typeface="Arial" pitchFamily="34" charset="0"/>
              </a:rPr>
              <a:t>Dance </a:t>
            </a:r>
            <a:br>
              <a:rPr lang="en-GB" sz="2800" dirty="0" smtClean="0">
                <a:solidFill>
                  <a:schemeClr val="bg1"/>
                </a:solidFill>
                <a:latin typeface="Comic Sans MS" pitchFamily="66" charset="0"/>
                <a:cs typeface="Arial" pitchFamily="34" charset="0"/>
              </a:rPr>
            </a:br>
            <a:r>
              <a:rPr lang="en-GB" sz="2800" dirty="0" err="1" smtClean="0">
                <a:solidFill>
                  <a:schemeClr val="bg1"/>
                </a:solidFill>
                <a:latin typeface="Comic Sans MS" pitchFamily="66" charset="0"/>
                <a:cs typeface="Arial" pitchFamily="34" charset="0"/>
              </a:rPr>
              <a:t>Electronica</a:t>
            </a:r>
            <a:r>
              <a:rPr lang="en-GB" sz="2800" dirty="0" smtClean="0">
                <a:solidFill>
                  <a:schemeClr val="bg1"/>
                </a:solidFill>
                <a:latin typeface="Comic Sans MS" pitchFamily="66" charset="0"/>
                <a:cs typeface="Arial" pitchFamily="34" charset="0"/>
              </a:rPr>
              <a:t> </a:t>
            </a:r>
          </a:p>
          <a:p>
            <a:pPr lvl="1" algn="ctr"/>
            <a:r>
              <a:rPr lang="en-GB" sz="2800" dirty="0" smtClean="0">
                <a:solidFill>
                  <a:schemeClr val="bg1"/>
                </a:solidFill>
                <a:latin typeface="Comic Sans MS" pitchFamily="66" charset="0"/>
                <a:cs typeface="Arial" pitchFamily="34" charset="0"/>
              </a:rPr>
              <a:t>Experimental </a:t>
            </a:r>
          </a:p>
          <a:p>
            <a:pPr lvl="1" algn="ctr"/>
            <a:r>
              <a:rPr lang="en-GB" sz="2800" dirty="0" smtClean="0">
                <a:solidFill>
                  <a:schemeClr val="bg1"/>
                </a:solidFill>
                <a:latin typeface="Comic Sans MS" pitchFamily="66" charset="0"/>
                <a:cs typeface="Arial" pitchFamily="34" charset="0"/>
              </a:rPr>
              <a:t>Hip Hop</a:t>
            </a:r>
            <a:br>
              <a:rPr lang="en-GB" sz="2800" dirty="0" smtClean="0">
                <a:solidFill>
                  <a:schemeClr val="bg1"/>
                </a:solidFill>
                <a:latin typeface="Comic Sans MS" pitchFamily="66" charset="0"/>
                <a:cs typeface="Arial" pitchFamily="34" charset="0"/>
              </a:rPr>
            </a:br>
            <a:r>
              <a:rPr lang="en-GB" sz="2800" dirty="0" err="1" smtClean="0">
                <a:solidFill>
                  <a:schemeClr val="bg1"/>
                </a:solidFill>
                <a:latin typeface="Comic Sans MS" pitchFamily="66" charset="0"/>
                <a:cs typeface="Arial" pitchFamily="34" charset="0"/>
              </a:rPr>
              <a:t>RnB</a:t>
            </a:r>
            <a:r>
              <a:rPr lang="en-GB" sz="2800" dirty="0" smtClean="0">
                <a:solidFill>
                  <a:schemeClr val="bg1"/>
                </a:solidFill>
                <a:latin typeface="Comic Sans MS" pitchFamily="66" charset="0"/>
                <a:cs typeface="Arial" pitchFamily="34" charset="0"/>
              </a:rPr>
              <a:t/>
            </a:r>
            <a:br>
              <a:rPr lang="en-GB" sz="2800" dirty="0" smtClean="0">
                <a:solidFill>
                  <a:schemeClr val="bg1"/>
                </a:solidFill>
                <a:latin typeface="Comic Sans MS" pitchFamily="66" charset="0"/>
                <a:cs typeface="Arial" pitchFamily="34" charset="0"/>
              </a:rPr>
            </a:br>
            <a:r>
              <a:rPr lang="en-GB" sz="2800" dirty="0" smtClean="0">
                <a:solidFill>
                  <a:schemeClr val="bg1"/>
                </a:solidFill>
                <a:latin typeface="Comic Sans MS" pitchFamily="66" charset="0"/>
                <a:cs typeface="Arial" pitchFamily="34" charset="0"/>
              </a:rPr>
              <a:t>Dancehall</a:t>
            </a:r>
          </a:p>
          <a:p>
            <a:pPr lvl="1" algn="ctr"/>
            <a:r>
              <a:rPr lang="en-GB" sz="2800" dirty="0" smtClean="0">
                <a:solidFill>
                  <a:schemeClr val="bg1"/>
                </a:solidFill>
                <a:latin typeface="Comic Sans MS" pitchFamily="66" charset="0"/>
                <a:cs typeface="Arial" pitchFamily="34" charset="0"/>
              </a:rPr>
              <a:t>Rock</a:t>
            </a:r>
            <a:br>
              <a:rPr lang="en-GB" sz="2800" dirty="0" smtClean="0">
                <a:solidFill>
                  <a:schemeClr val="bg1"/>
                </a:solidFill>
                <a:latin typeface="Comic Sans MS" pitchFamily="66" charset="0"/>
                <a:cs typeface="Arial" pitchFamily="34" charset="0"/>
              </a:rPr>
            </a:br>
            <a:r>
              <a:rPr lang="en-GB" sz="2800" dirty="0" smtClean="0">
                <a:solidFill>
                  <a:schemeClr val="bg1"/>
                </a:solidFill>
                <a:latin typeface="Comic Sans MS" pitchFamily="66" charset="0"/>
                <a:cs typeface="Arial" pitchFamily="34" charset="0"/>
              </a:rPr>
              <a:t>Indie</a:t>
            </a:r>
          </a:p>
          <a:p>
            <a:pPr lvl="1" algn="ctr"/>
            <a:r>
              <a:rPr lang="en-GB" sz="2800" dirty="0" smtClean="0">
                <a:solidFill>
                  <a:schemeClr val="bg1"/>
                </a:solidFill>
                <a:latin typeface="Comic Sans MS" pitchFamily="66" charset="0"/>
                <a:cs typeface="Arial" pitchFamily="34" charset="0"/>
              </a:rPr>
              <a:t>Drum and Bass</a:t>
            </a: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resentation Backdrop.jpg"/>
          <p:cNvPicPr>
            <a:picLocks noChangeAspect="1"/>
          </p:cNvPicPr>
          <p:nvPr/>
        </p:nvPicPr>
        <p:blipFill>
          <a:blip r:embed="rId2" cstate="print"/>
          <a:stretch>
            <a:fillRect/>
          </a:stretch>
        </p:blipFill>
        <p:spPr>
          <a:xfrm>
            <a:off x="0" y="142852"/>
            <a:ext cx="9144000" cy="6715148"/>
          </a:xfrm>
          <a:prstGeom prst="rect">
            <a:avLst/>
          </a:prstGeom>
          <a:solidFill>
            <a:schemeClr val="bg1">
              <a:alpha val="17000"/>
            </a:schemeClr>
          </a:solidFill>
          <a:effectLst>
            <a:outerShdw blurRad="50800" dist="50800" dir="5400000" algn="ctr" rotWithShape="0">
              <a:srgbClr val="000000">
                <a:alpha val="16000"/>
              </a:srgbClr>
            </a:outerShdw>
          </a:effectLst>
        </p:spPr>
      </p:pic>
      <p:sp>
        <p:nvSpPr>
          <p:cNvPr id="8" name="Rounded Rectangle 7"/>
          <p:cNvSpPr/>
          <p:nvPr/>
        </p:nvSpPr>
        <p:spPr>
          <a:xfrm>
            <a:off x="1785918" y="1142984"/>
            <a:ext cx="6215106" cy="92869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Comic Sans MS" pitchFamily="66" charset="0"/>
              </a:rPr>
              <a:t>Is Music Blind?</a:t>
            </a:r>
            <a:endParaRPr lang="en-GB" sz="3200" dirty="0">
              <a:latin typeface="Comic Sans MS" pitchFamily="66" charset="0"/>
            </a:endParaRPr>
          </a:p>
        </p:txBody>
      </p:sp>
      <p:sp>
        <p:nvSpPr>
          <p:cNvPr id="5" name="Rounded Rectangle 4"/>
          <p:cNvSpPr/>
          <p:nvPr/>
        </p:nvSpPr>
        <p:spPr>
          <a:xfrm>
            <a:off x="1785918" y="2143116"/>
            <a:ext cx="6215106" cy="2714644"/>
          </a:xfrm>
          <a:prstGeom prst="roundRect">
            <a:avLst/>
          </a:prstGeom>
          <a:solidFill>
            <a:srgbClr val="072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785918" y="4214818"/>
            <a:ext cx="5429288" cy="2500330"/>
          </a:xfrm>
          <a:prstGeom prst="roundRect">
            <a:avLst/>
          </a:prstGeom>
          <a:solidFill>
            <a:srgbClr val="072BDF"/>
          </a:solidFill>
          <a:ln>
            <a:solidFill>
              <a:srgbClr val="072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57356" y="3286124"/>
            <a:ext cx="6072230" cy="1815882"/>
          </a:xfrm>
          <a:prstGeom prst="rect">
            <a:avLst/>
          </a:prstGeom>
          <a:noFill/>
        </p:spPr>
        <p:txBody>
          <a:bodyPr wrap="square" rtlCol="0">
            <a:spAutoFit/>
          </a:bodyPr>
          <a:lstStyle/>
          <a:p>
            <a:pPr algn="ctr"/>
            <a:r>
              <a:rPr lang="en-GB" sz="2800" dirty="0" smtClean="0">
                <a:solidFill>
                  <a:schemeClr val="bg1"/>
                </a:solidFill>
                <a:latin typeface="Comic Sans MS" pitchFamily="66" charset="0"/>
                <a:cs typeface="Arial" pitchFamily="34" charset="0"/>
              </a:rPr>
              <a:t>Is Scottish music stereotyped in the same way as Scottish film? Is there the same barrier to overcome?</a:t>
            </a:r>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689</TotalTime>
  <Words>760</Words>
  <Application>Microsoft Office PowerPoint</Application>
  <PresentationFormat>On-screen Show (4:3)</PresentationFormat>
  <Paragraphs>143</Paragraphs>
  <Slides>28</Slides>
  <Notes>0</Notes>
  <HiddenSlides>0</HiddenSlides>
  <MMClips>12</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Sony</cp:lastModifiedBy>
  <cp:revision>54</cp:revision>
  <dcterms:created xsi:type="dcterms:W3CDTF">2010-03-02T11:32:12Z</dcterms:created>
  <dcterms:modified xsi:type="dcterms:W3CDTF">2010-04-30T03:06:42Z</dcterms:modified>
</cp:coreProperties>
</file>